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85" r:id="rId1"/>
  </p:sldMasterIdLst>
  <p:notesMasterIdLst>
    <p:notesMasterId r:id="rId26"/>
  </p:notesMasterIdLst>
  <p:handoutMasterIdLst>
    <p:handoutMasterId r:id="rId27"/>
  </p:handoutMasterIdLst>
  <p:sldIdLst>
    <p:sldId id="304" r:id="rId2"/>
    <p:sldId id="379" r:id="rId3"/>
    <p:sldId id="386" r:id="rId4"/>
    <p:sldId id="342" r:id="rId5"/>
    <p:sldId id="508" r:id="rId6"/>
    <p:sldId id="492" r:id="rId7"/>
    <p:sldId id="493" r:id="rId8"/>
    <p:sldId id="426" r:id="rId9"/>
    <p:sldId id="502" r:id="rId10"/>
    <p:sldId id="494" r:id="rId11"/>
    <p:sldId id="427" r:id="rId12"/>
    <p:sldId id="495" r:id="rId13"/>
    <p:sldId id="496" r:id="rId14"/>
    <p:sldId id="497" r:id="rId15"/>
    <p:sldId id="498" r:id="rId16"/>
    <p:sldId id="500" r:id="rId17"/>
    <p:sldId id="499" r:id="rId18"/>
    <p:sldId id="501" r:id="rId19"/>
    <p:sldId id="506" r:id="rId20"/>
    <p:sldId id="503" r:id="rId21"/>
    <p:sldId id="509" r:id="rId22"/>
    <p:sldId id="504" r:id="rId23"/>
    <p:sldId id="505" r:id="rId24"/>
    <p:sldId id="507" r:id="rId2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00"/>
    <a:srgbClr val="FFFF66"/>
    <a:srgbClr val="CCECFF"/>
    <a:srgbClr val="A73C0F"/>
    <a:srgbClr val="F0AA24"/>
    <a:srgbClr val="892134"/>
    <a:srgbClr val="A59996"/>
    <a:srgbClr val="704265"/>
    <a:srgbClr val="508E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50" autoAdjust="0"/>
    <p:restoredTop sz="94676" autoAdjust="0"/>
  </p:normalViewPr>
  <p:slideViewPr>
    <p:cSldViewPr snapToGrid="0">
      <p:cViewPr varScale="1">
        <p:scale>
          <a:sx n="124" d="100"/>
          <a:sy n="124" d="100"/>
        </p:scale>
        <p:origin x="822" y="90"/>
      </p:cViewPr>
      <p:guideLst>
        <p:guide orient="horz" pos="2160"/>
        <p:guide pos="2880"/>
      </p:guideLst>
    </p:cSldViewPr>
  </p:slideViewPr>
  <p:outlineViewPr>
    <p:cViewPr>
      <p:scale>
        <a:sx n="33" d="100"/>
        <a:sy n="33" d="100"/>
      </p:scale>
      <p:origin x="0" y="-2160"/>
    </p:cViewPr>
  </p:outlineViewPr>
  <p:notesTextViewPr>
    <p:cViewPr>
      <p:scale>
        <a:sx n="100" d="100"/>
        <a:sy n="100" d="100"/>
      </p:scale>
      <p:origin x="0" y="0"/>
    </p:cViewPr>
  </p:notesTextViewPr>
  <p:sorterViewPr>
    <p:cViewPr>
      <p:scale>
        <a:sx n="146" d="100"/>
        <a:sy n="14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algn="l">
              <a:defRPr sz="1200">
                <a:latin typeface="Times New Roman" pitchFamily="1" charset="0"/>
                <a:cs typeface="+mn-cs"/>
              </a:defRPr>
            </a:lvl1pPr>
          </a:lstStyle>
          <a:p>
            <a:pPr>
              <a:defRPr/>
            </a:pPr>
            <a:endParaRPr lang="en-US" dirty="0"/>
          </a:p>
        </p:txBody>
      </p:sp>
      <p:sp>
        <p:nvSpPr>
          <p:cNvPr id="14336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algn="r">
              <a:defRPr sz="1200">
                <a:latin typeface="Times New Roman" pitchFamily="1" charset="0"/>
                <a:cs typeface="+mn-cs"/>
              </a:defRPr>
            </a:lvl1pPr>
          </a:lstStyle>
          <a:p>
            <a:pPr>
              <a:defRPr/>
            </a:pPr>
            <a:endParaRPr lang="en-US" dirty="0"/>
          </a:p>
        </p:txBody>
      </p:sp>
      <p:sp>
        <p:nvSpPr>
          <p:cNvPr id="14336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algn="l">
              <a:defRPr sz="1200">
                <a:latin typeface="Times New Roman" pitchFamily="1" charset="0"/>
                <a:cs typeface="+mn-cs"/>
              </a:defRPr>
            </a:lvl1pPr>
          </a:lstStyle>
          <a:p>
            <a:pPr>
              <a:defRPr/>
            </a:pPr>
            <a:endParaRPr lang="en-US" dirty="0"/>
          </a:p>
        </p:txBody>
      </p:sp>
      <p:sp>
        <p:nvSpPr>
          <p:cNvPr id="14336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algn="r">
              <a:defRPr sz="1200">
                <a:latin typeface="Times New Roman" pitchFamily="1" charset="0"/>
                <a:cs typeface="+mn-cs"/>
              </a:defRPr>
            </a:lvl1pPr>
          </a:lstStyle>
          <a:p>
            <a:pPr>
              <a:defRPr/>
            </a:pPr>
            <a:fld id="{9600E789-7867-45E4-9CCE-37F30D2641EC}" type="slidenum">
              <a:rPr lang="en-US"/>
              <a:pPr>
                <a:defRPr/>
              </a:pPr>
              <a:t>‹#›</a:t>
            </a:fld>
            <a:endParaRPr lang="en-US" dirty="0"/>
          </a:p>
        </p:txBody>
      </p:sp>
    </p:spTree>
    <p:extLst>
      <p:ext uri="{BB962C8B-B14F-4D97-AF65-F5344CB8AC3E}">
        <p14:creationId xmlns:p14="http://schemas.microsoft.com/office/powerpoint/2010/main" val="87103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algn="l">
              <a:defRPr sz="1200">
                <a:latin typeface="Times New Roman" pitchFamily="1" charset="0"/>
                <a:cs typeface="+mn-cs"/>
              </a:defRPr>
            </a:lvl1pPr>
          </a:lstStyle>
          <a:p>
            <a:pPr>
              <a:defRPr/>
            </a:pPr>
            <a:endParaRPr lang="en-US" dirty="0"/>
          </a:p>
        </p:txBody>
      </p:sp>
      <p:sp>
        <p:nvSpPr>
          <p:cNvPr id="348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algn="r">
              <a:defRPr sz="1200">
                <a:latin typeface="Times New Roman" pitchFamily="1" charset="0"/>
                <a:cs typeface="+mn-cs"/>
              </a:defRPr>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algn="l">
              <a:defRPr sz="1200">
                <a:latin typeface="Times New Roman" pitchFamily="1" charset="0"/>
                <a:cs typeface="+mn-cs"/>
              </a:defRPr>
            </a:lvl1pPr>
          </a:lstStyle>
          <a:p>
            <a:pPr>
              <a:defRPr/>
            </a:pPr>
            <a:endParaRPr lang="en-US" dirty="0"/>
          </a:p>
        </p:txBody>
      </p:sp>
      <p:sp>
        <p:nvSpPr>
          <p:cNvPr id="348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algn="r">
              <a:defRPr sz="1200">
                <a:latin typeface="Times New Roman" pitchFamily="1" charset="0"/>
                <a:cs typeface="+mn-cs"/>
              </a:defRPr>
            </a:lvl1pPr>
          </a:lstStyle>
          <a:p>
            <a:pPr>
              <a:defRPr/>
            </a:pPr>
            <a:fld id="{88C2E4B2-2D7A-4ECC-89EC-F9CF816A1A5C}" type="slidenum">
              <a:rPr lang="en-US"/>
              <a:pPr>
                <a:defRPr/>
              </a:pPr>
              <a:t>‹#›</a:t>
            </a:fld>
            <a:endParaRPr lang="en-US" dirty="0"/>
          </a:p>
        </p:txBody>
      </p:sp>
    </p:spTree>
    <p:extLst>
      <p:ext uri="{BB962C8B-B14F-4D97-AF65-F5344CB8AC3E}">
        <p14:creationId xmlns:p14="http://schemas.microsoft.com/office/powerpoint/2010/main" val="28084255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p:spPr>
        <p:txBody>
          <a:bodyPr/>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defRPr/>
            </a:pPr>
            <a:fld id="{77CDF84D-FEFC-4004-AEFD-D447E7CFCAA0}" type="slidenum">
              <a:rPr lang="en-US" sz="1200" smtClean="0"/>
              <a:pPr algn="r" eaLnBrk="1" hangingPunct="1">
                <a:defRPr/>
              </a:pPr>
              <a:t>1</a:t>
            </a:fld>
            <a:endParaRPr lang="en-US" sz="120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439764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C2E4B2-2D7A-4ECC-89EC-F9CF816A1A5C}" type="slidenum">
              <a:rPr lang="en-US" smtClean="0"/>
              <a:pPr>
                <a:defRPr/>
              </a:pPr>
              <a:t>8</a:t>
            </a:fld>
            <a:endParaRPr lang="en-US" dirty="0"/>
          </a:p>
        </p:txBody>
      </p:sp>
    </p:spTree>
    <p:extLst>
      <p:ext uri="{BB962C8B-B14F-4D97-AF65-F5344CB8AC3E}">
        <p14:creationId xmlns:p14="http://schemas.microsoft.com/office/powerpoint/2010/main" val="2929908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47"/>
          <p:cNvSpPr txBox="1">
            <a:spLocks noChangeArrowheads="1"/>
          </p:cNvSpPr>
          <p:nvPr/>
        </p:nvSpPr>
        <p:spPr bwMode="gray">
          <a:xfrm>
            <a:off x="4873625" y="6503988"/>
            <a:ext cx="2914650" cy="274637"/>
          </a:xfrm>
          <a:prstGeom prst="rect">
            <a:avLst/>
          </a:prstGeom>
          <a:noFill/>
          <a:ln>
            <a:noFill/>
          </a:ln>
        </p:spPr>
        <p:txBody>
          <a:bodyPr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sz="1200" dirty="0">
              <a:latin typeface="Arial" charset="0"/>
            </a:endParaRPr>
          </a:p>
        </p:txBody>
      </p:sp>
      <p:sp>
        <p:nvSpPr>
          <p:cNvPr id="114691" name="Rectangle 3"/>
          <p:cNvSpPr>
            <a:spLocks noGrp="1" noChangeArrowheads="1"/>
          </p:cNvSpPr>
          <p:nvPr>
            <p:ph type="ctrTitle"/>
          </p:nvPr>
        </p:nvSpPr>
        <p:spPr bwMode="black">
          <a:xfrm>
            <a:off x="1787525" y="1714500"/>
            <a:ext cx="7191375" cy="1143000"/>
          </a:xfrm>
        </p:spPr>
        <p:txBody>
          <a:bodyPr/>
          <a:lstStyle>
            <a:lvl1pPr>
              <a:lnSpc>
                <a:spcPct val="100000"/>
              </a:lnSpc>
              <a:defRPr sz="3600"/>
            </a:lvl1pPr>
          </a:lstStyle>
          <a:p>
            <a:r>
              <a:rPr lang="en-US"/>
              <a:t>Click to edit Master title style</a:t>
            </a:r>
          </a:p>
        </p:txBody>
      </p:sp>
      <p:sp>
        <p:nvSpPr>
          <p:cNvPr id="114692" name="Rectangle 4"/>
          <p:cNvSpPr>
            <a:spLocks noGrp="1" noChangeArrowheads="1"/>
          </p:cNvSpPr>
          <p:nvPr>
            <p:ph type="subTitle" idx="1"/>
          </p:nvPr>
        </p:nvSpPr>
        <p:spPr bwMode="black">
          <a:xfrm>
            <a:off x="1790700" y="3429000"/>
            <a:ext cx="7105650" cy="1554163"/>
          </a:xfrm>
        </p:spPr>
        <p:txBody>
          <a:bodyPr/>
          <a:lstStyle>
            <a:lvl1pPr marL="0" indent="0">
              <a:lnSpc>
                <a:spcPct val="100000"/>
              </a:lnSpc>
              <a:spcBef>
                <a:spcPct val="20000"/>
              </a:spcBef>
              <a:buClrTx/>
              <a:buSzTx/>
              <a:buFontTx/>
              <a:buNone/>
              <a:defRPr>
                <a:solidFill>
                  <a:srgbClr val="892134"/>
                </a:solidFill>
                <a:latin typeface="Arial" charset="0"/>
              </a:defRPr>
            </a:lvl1pPr>
          </a:lstStyle>
          <a:p>
            <a:r>
              <a:rPr lang="en-US"/>
              <a:t>Click to edit Master subtitle style</a:t>
            </a:r>
            <a:endParaRPr lang="en-US" dirty="0"/>
          </a:p>
        </p:txBody>
      </p:sp>
      <p:sp>
        <p:nvSpPr>
          <p:cNvPr id="2" name="TextBox 1"/>
          <p:cNvSpPr txBox="1"/>
          <p:nvPr/>
        </p:nvSpPr>
        <p:spPr>
          <a:xfrm>
            <a:off x="315310" y="6493478"/>
            <a:ext cx="1786759" cy="307777"/>
          </a:xfrm>
          <a:prstGeom prst="rect">
            <a:avLst/>
          </a:prstGeom>
          <a:solidFill>
            <a:schemeClr val="bg1"/>
          </a:solidFill>
        </p:spPr>
        <p:txBody>
          <a:bodyPr wrap="square" rtlCol="0">
            <a:spAutoFit/>
          </a:bodyPr>
          <a:lstStyle/>
          <a:p>
            <a:r>
              <a:rPr lang="en-US" sz="1400" dirty="0">
                <a:latin typeface="Calibri" panose="020F0502020204030204" pitchFamily="34" charset="0"/>
              </a:rPr>
              <a:t>www.scu.edu/ehs</a:t>
            </a:r>
          </a:p>
        </p:txBody>
      </p:sp>
    </p:spTree>
    <p:extLst>
      <p:ext uri="{BB962C8B-B14F-4D97-AF65-F5344CB8AC3E}">
        <p14:creationId xmlns:p14="http://schemas.microsoft.com/office/powerpoint/2010/main" val="3834351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p:nvSpPr>
        <p:spPr>
          <a:xfrm>
            <a:off x="315310" y="6493478"/>
            <a:ext cx="1786759" cy="307777"/>
          </a:xfrm>
          <a:prstGeom prst="rect">
            <a:avLst/>
          </a:prstGeom>
          <a:solidFill>
            <a:schemeClr val="bg1"/>
          </a:solidFill>
        </p:spPr>
        <p:txBody>
          <a:bodyPr wrap="square" rtlCol="0">
            <a:spAutoFit/>
          </a:bodyPr>
          <a:lstStyle/>
          <a:p>
            <a:r>
              <a:rPr lang="en-US" sz="1400" dirty="0">
                <a:latin typeface="Calibri" panose="020F0502020204030204" pitchFamily="34" charset="0"/>
              </a:rPr>
              <a:t>www.scu.edu/ehs</a:t>
            </a:r>
          </a:p>
        </p:txBody>
      </p:sp>
    </p:spTree>
    <p:extLst>
      <p:ext uri="{BB962C8B-B14F-4D97-AF65-F5344CB8AC3E}">
        <p14:creationId xmlns:p14="http://schemas.microsoft.com/office/powerpoint/2010/main" val="114267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8313" y="1143000"/>
            <a:ext cx="1692275" cy="4889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8313" y="1143000"/>
            <a:ext cx="4927600" cy="4889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p:nvSpPr>
        <p:spPr>
          <a:xfrm>
            <a:off x="315310" y="6493478"/>
            <a:ext cx="1786759" cy="307777"/>
          </a:xfrm>
          <a:prstGeom prst="rect">
            <a:avLst/>
          </a:prstGeom>
          <a:solidFill>
            <a:schemeClr val="bg1"/>
          </a:solidFill>
        </p:spPr>
        <p:txBody>
          <a:bodyPr wrap="square" rtlCol="0">
            <a:spAutoFit/>
          </a:bodyPr>
          <a:lstStyle/>
          <a:p>
            <a:r>
              <a:rPr lang="en-US" sz="1400" dirty="0">
                <a:latin typeface="Calibri" panose="020F0502020204030204" pitchFamily="34" charset="0"/>
              </a:rPr>
              <a:t>www.scu.edu/ehs</a:t>
            </a:r>
          </a:p>
        </p:txBody>
      </p:sp>
    </p:spTree>
    <p:extLst>
      <p:ext uri="{BB962C8B-B14F-4D97-AF65-F5344CB8AC3E}">
        <p14:creationId xmlns:p14="http://schemas.microsoft.com/office/powerpoint/2010/main" val="583875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p:nvSpPr>
        <p:spPr>
          <a:xfrm>
            <a:off x="315310" y="6493478"/>
            <a:ext cx="1786759" cy="307777"/>
          </a:xfrm>
          <a:prstGeom prst="rect">
            <a:avLst/>
          </a:prstGeom>
          <a:solidFill>
            <a:schemeClr val="bg1"/>
          </a:solidFill>
        </p:spPr>
        <p:txBody>
          <a:bodyPr wrap="square" rtlCol="0">
            <a:spAutoFit/>
          </a:bodyPr>
          <a:lstStyle/>
          <a:p>
            <a:r>
              <a:rPr lang="en-US" sz="1400" dirty="0">
                <a:latin typeface="Calibri" panose="020F0502020204030204" pitchFamily="34" charset="0"/>
              </a:rPr>
              <a:t>www.scu.edu/ehs</a:t>
            </a:r>
          </a:p>
        </p:txBody>
      </p:sp>
    </p:spTree>
    <p:extLst>
      <p:ext uri="{BB962C8B-B14F-4D97-AF65-F5344CB8AC3E}">
        <p14:creationId xmlns:p14="http://schemas.microsoft.com/office/powerpoint/2010/main" val="174436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Box 3"/>
          <p:cNvSpPr txBox="1"/>
          <p:nvPr/>
        </p:nvSpPr>
        <p:spPr>
          <a:xfrm>
            <a:off x="315310" y="6493478"/>
            <a:ext cx="1786759" cy="307777"/>
          </a:xfrm>
          <a:prstGeom prst="rect">
            <a:avLst/>
          </a:prstGeom>
          <a:solidFill>
            <a:schemeClr val="bg1"/>
          </a:solidFill>
        </p:spPr>
        <p:txBody>
          <a:bodyPr wrap="square" rtlCol="0">
            <a:spAutoFit/>
          </a:bodyPr>
          <a:lstStyle/>
          <a:p>
            <a:r>
              <a:rPr lang="en-US" sz="1400" dirty="0">
                <a:latin typeface="Calibri" panose="020F0502020204030204" pitchFamily="34" charset="0"/>
              </a:rPr>
              <a:t>www.scu.edu/ehs</a:t>
            </a:r>
          </a:p>
        </p:txBody>
      </p:sp>
    </p:spTree>
    <p:extLst>
      <p:ext uri="{BB962C8B-B14F-4D97-AF65-F5344CB8AC3E}">
        <p14:creationId xmlns:p14="http://schemas.microsoft.com/office/powerpoint/2010/main" val="162598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8313" y="2633663"/>
            <a:ext cx="3290887" cy="3398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633663"/>
            <a:ext cx="3292475" cy="3398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p:nvSpPr>
        <p:spPr>
          <a:xfrm>
            <a:off x="315310" y="6493478"/>
            <a:ext cx="1786759" cy="307777"/>
          </a:xfrm>
          <a:prstGeom prst="rect">
            <a:avLst/>
          </a:prstGeom>
          <a:solidFill>
            <a:schemeClr val="bg1"/>
          </a:solidFill>
        </p:spPr>
        <p:txBody>
          <a:bodyPr wrap="square" rtlCol="0">
            <a:spAutoFit/>
          </a:bodyPr>
          <a:lstStyle/>
          <a:p>
            <a:r>
              <a:rPr lang="en-US" sz="1400" dirty="0">
                <a:latin typeface="Calibri" panose="020F0502020204030204" pitchFamily="34" charset="0"/>
              </a:rPr>
              <a:t>www.scu.edu/ehs</a:t>
            </a:r>
          </a:p>
        </p:txBody>
      </p:sp>
    </p:spTree>
    <p:extLst>
      <p:ext uri="{BB962C8B-B14F-4D97-AF65-F5344CB8AC3E}">
        <p14:creationId xmlns:p14="http://schemas.microsoft.com/office/powerpoint/2010/main" val="2091625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p:nvSpPr>
        <p:spPr>
          <a:xfrm>
            <a:off x="315310" y="6493478"/>
            <a:ext cx="1786759" cy="307777"/>
          </a:xfrm>
          <a:prstGeom prst="rect">
            <a:avLst/>
          </a:prstGeom>
          <a:solidFill>
            <a:schemeClr val="bg1"/>
          </a:solidFill>
        </p:spPr>
        <p:txBody>
          <a:bodyPr wrap="square" rtlCol="0">
            <a:spAutoFit/>
          </a:bodyPr>
          <a:lstStyle/>
          <a:p>
            <a:r>
              <a:rPr lang="en-US" sz="1400" dirty="0">
                <a:latin typeface="Calibri" panose="020F0502020204030204" pitchFamily="34" charset="0"/>
              </a:rPr>
              <a:t>www.scu.edu/ehs</a:t>
            </a:r>
          </a:p>
        </p:txBody>
      </p:sp>
    </p:spTree>
    <p:extLst>
      <p:ext uri="{BB962C8B-B14F-4D97-AF65-F5344CB8AC3E}">
        <p14:creationId xmlns:p14="http://schemas.microsoft.com/office/powerpoint/2010/main" val="238759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2"/>
          <p:cNvSpPr txBox="1"/>
          <p:nvPr/>
        </p:nvSpPr>
        <p:spPr>
          <a:xfrm>
            <a:off x="315310" y="6493478"/>
            <a:ext cx="1786759" cy="307777"/>
          </a:xfrm>
          <a:prstGeom prst="rect">
            <a:avLst/>
          </a:prstGeom>
          <a:solidFill>
            <a:schemeClr val="bg1"/>
          </a:solidFill>
        </p:spPr>
        <p:txBody>
          <a:bodyPr wrap="square" rtlCol="0">
            <a:spAutoFit/>
          </a:bodyPr>
          <a:lstStyle/>
          <a:p>
            <a:r>
              <a:rPr lang="en-US" sz="1400" dirty="0">
                <a:latin typeface="Calibri" panose="020F0502020204030204" pitchFamily="34" charset="0"/>
              </a:rPr>
              <a:t>www.scu.edu/ehs</a:t>
            </a:r>
          </a:p>
        </p:txBody>
      </p:sp>
    </p:spTree>
    <p:extLst>
      <p:ext uri="{BB962C8B-B14F-4D97-AF65-F5344CB8AC3E}">
        <p14:creationId xmlns:p14="http://schemas.microsoft.com/office/powerpoint/2010/main" val="4078642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p:nvSpPr>
        <p:spPr>
          <a:xfrm>
            <a:off x="315310" y="6493478"/>
            <a:ext cx="1786759" cy="307777"/>
          </a:xfrm>
          <a:prstGeom prst="rect">
            <a:avLst/>
          </a:prstGeom>
          <a:solidFill>
            <a:schemeClr val="bg1"/>
          </a:solidFill>
        </p:spPr>
        <p:txBody>
          <a:bodyPr wrap="square" rtlCol="0">
            <a:spAutoFit/>
          </a:bodyPr>
          <a:lstStyle/>
          <a:p>
            <a:r>
              <a:rPr lang="en-US" sz="1400" dirty="0">
                <a:latin typeface="Calibri" panose="020F0502020204030204" pitchFamily="34" charset="0"/>
              </a:rPr>
              <a:t>www.scu.edu/ehs</a:t>
            </a:r>
          </a:p>
        </p:txBody>
      </p:sp>
    </p:spTree>
    <p:extLst>
      <p:ext uri="{BB962C8B-B14F-4D97-AF65-F5344CB8AC3E}">
        <p14:creationId xmlns:p14="http://schemas.microsoft.com/office/powerpoint/2010/main" val="1709572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Box 4"/>
          <p:cNvSpPr txBox="1"/>
          <p:nvPr/>
        </p:nvSpPr>
        <p:spPr>
          <a:xfrm>
            <a:off x="315310" y="6493478"/>
            <a:ext cx="1786759" cy="307777"/>
          </a:xfrm>
          <a:prstGeom prst="rect">
            <a:avLst/>
          </a:prstGeom>
          <a:solidFill>
            <a:schemeClr val="bg1"/>
          </a:solidFill>
        </p:spPr>
        <p:txBody>
          <a:bodyPr wrap="square" rtlCol="0">
            <a:spAutoFit/>
          </a:bodyPr>
          <a:lstStyle/>
          <a:p>
            <a:r>
              <a:rPr lang="en-US" sz="1400" dirty="0">
                <a:latin typeface="Calibri" panose="020F0502020204030204" pitchFamily="34" charset="0"/>
              </a:rPr>
              <a:t>www.scu.edu/ehs</a:t>
            </a:r>
          </a:p>
        </p:txBody>
      </p:sp>
    </p:spTree>
    <p:extLst>
      <p:ext uri="{BB962C8B-B14F-4D97-AF65-F5344CB8AC3E}">
        <p14:creationId xmlns:p14="http://schemas.microsoft.com/office/powerpoint/2010/main" val="953490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Box 4"/>
          <p:cNvSpPr txBox="1"/>
          <p:nvPr/>
        </p:nvSpPr>
        <p:spPr>
          <a:xfrm>
            <a:off x="315310" y="6493478"/>
            <a:ext cx="1786759" cy="307777"/>
          </a:xfrm>
          <a:prstGeom prst="rect">
            <a:avLst/>
          </a:prstGeom>
          <a:solidFill>
            <a:schemeClr val="bg1"/>
          </a:solidFill>
        </p:spPr>
        <p:txBody>
          <a:bodyPr wrap="square" rtlCol="0">
            <a:spAutoFit/>
          </a:bodyPr>
          <a:lstStyle/>
          <a:p>
            <a:r>
              <a:rPr lang="en-US" sz="1400" dirty="0">
                <a:latin typeface="Calibri" panose="020F0502020204030204" pitchFamily="34" charset="0"/>
              </a:rPr>
              <a:t>www.scu.edu/ehs</a:t>
            </a:r>
          </a:p>
        </p:txBody>
      </p:sp>
    </p:spTree>
    <p:extLst>
      <p:ext uri="{BB962C8B-B14F-4D97-AF65-F5344CB8AC3E}">
        <p14:creationId xmlns:p14="http://schemas.microsoft.com/office/powerpoint/2010/main" val="2043948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78000" y="1143000"/>
            <a:ext cx="6732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gray">
          <a:xfrm>
            <a:off x="1738313" y="2633663"/>
            <a:ext cx="6735762"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Text Box 47"/>
          <p:cNvSpPr txBox="1">
            <a:spLocks noChangeArrowheads="1"/>
          </p:cNvSpPr>
          <p:nvPr/>
        </p:nvSpPr>
        <p:spPr bwMode="gray">
          <a:xfrm>
            <a:off x="4873625" y="6503988"/>
            <a:ext cx="2914650" cy="274637"/>
          </a:xfrm>
          <a:prstGeom prst="rect">
            <a:avLst/>
          </a:prstGeom>
          <a:noFill/>
          <a:ln>
            <a:noFill/>
          </a:ln>
        </p:spPr>
        <p:txBody>
          <a:bodyPr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sz="1200" dirty="0">
                <a:solidFill>
                  <a:srgbClr val="FFFFFF"/>
                </a:solidFill>
                <a:latin typeface="Arial" charset="0"/>
              </a:rPr>
              <a:t>EHS DEPARTMENT</a:t>
            </a:r>
            <a:endParaRPr lang="en-US" sz="1200" dirty="0">
              <a:latin typeface="Arial" charset="0"/>
            </a:endParaRPr>
          </a:p>
        </p:txBody>
      </p:sp>
      <p:sp>
        <p:nvSpPr>
          <p:cNvPr id="5" name="TextBox 4"/>
          <p:cNvSpPr txBox="1"/>
          <p:nvPr/>
        </p:nvSpPr>
        <p:spPr>
          <a:xfrm>
            <a:off x="315310" y="6493478"/>
            <a:ext cx="1786759" cy="307777"/>
          </a:xfrm>
          <a:prstGeom prst="rect">
            <a:avLst/>
          </a:prstGeom>
          <a:solidFill>
            <a:schemeClr val="bg1"/>
          </a:solidFill>
        </p:spPr>
        <p:txBody>
          <a:bodyPr wrap="square" rtlCol="0">
            <a:spAutoFit/>
          </a:bodyPr>
          <a:lstStyle/>
          <a:p>
            <a:r>
              <a:rPr lang="en-US" sz="1400" dirty="0">
                <a:latin typeface="Calibri" panose="020F0502020204030204" pitchFamily="34" charset="0"/>
              </a:rPr>
              <a:t>www.scu.edu/ehs</a:t>
            </a:r>
          </a:p>
        </p:txBody>
      </p:sp>
    </p:spTree>
    <p:extLst>
      <p:ext uri="{BB962C8B-B14F-4D97-AF65-F5344CB8AC3E}">
        <p14:creationId xmlns:p14="http://schemas.microsoft.com/office/powerpoint/2010/main" val="2783179247"/>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hf hdr="0" ftr="0" dt="0"/>
  <p:txStyles>
    <p:titleStyle>
      <a:lvl1pPr algn="l" rtl="0" fontAlgn="base">
        <a:lnSpc>
          <a:spcPct val="85000"/>
        </a:lnSpc>
        <a:spcBef>
          <a:spcPct val="0"/>
        </a:spcBef>
        <a:spcAft>
          <a:spcPct val="0"/>
        </a:spcAft>
        <a:defRPr sz="2800" b="1">
          <a:solidFill>
            <a:srgbClr val="000000"/>
          </a:solidFill>
          <a:latin typeface="+mj-lt"/>
          <a:ea typeface="+mj-ea"/>
          <a:cs typeface="+mj-cs"/>
        </a:defRPr>
      </a:lvl1pPr>
      <a:lvl2pPr algn="l" rtl="0" fontAlgn="base">
        <a:lnSpc>
          <a:spcPct val="85000"/>
        </a:lnSpc>
        <a:spcBef>
          <a:spcPct val="0"/>
        </a:spcBef>
        <a:spcAft>
          <a:spcPct val="0"/>
        </a:spcAft>
        <a:defRPr sz="2800" b="1">
          <a:solidFill>
            <a:srgbClr val="000000"/>
          </a:solidFill>
          <a:latin typeface="Arial" charset="0"/>
        </a:defRPr>
      </a:lvl2pPr>
      <a:lvl3pPr algn="l" rtl="0" fontAlgn="base">
        <a:lnSpc>
          <a:spcPct val="85000"/>
        </a:lnSpc>
        <a:spcBef>
          <a:spcPct val="0"/>
        </a:spcBef>
        <a:spcAft>
          <a:spcPct val="0"/>
        </a:spcAft>
        <a:defRPr sz="2800" b="1">
          <a:solidFill>
            <a:srgbClr val="000000"/>
          </a:solidFill>
          <a:latin typeface="Arial" charset="0"/>
        </a:defRPr>
      </a:lvl3pPr>
      <a:lvl4pPr algn="l" rtl="0" fontAlgn="base">
        <a:lnSpc>
          <a:spcPct val="85000"/>
        </a:lnSpc>
        <a:spcBef>
          <a:spcPct val="0"/>
        </a:spcBef>
        <a:spcAft>
          <a:spcPct val="0"/>
        </a:spcAft>
        <a:defRPr sz="2800" b="1">
          <a:solidFill>
            <a:srgbClr val="000000"/>
          </a:solidFill>
          <a:latin typeface="Arial" charset="0"/>
        </a:defRPr>
      </a:lvl4pPr>
      <a:lvl5pPr algn="l" rtl="0" fontAlgn="base">
        <a:lnSpc>
          <a:spcPct val="85000"/>
        </a:lnSpc>
        <a:spcBef>
          <a:spcPct val="0"/>
        </a:spcBef>
        <a:spcAft>
          <a:spcPct val="0"/>
        </a:spcAft>
        <a:defRPr sz="2800" b="1">
          <a:solidFill>
            <a:srgbClr val="000000"/>
          </a:solidFill>
          <a:latin typeface="Arial" charset="0"/>
        </a:defRPr>
      </a:lvl5pPr>
      <a:lvl6pPr marL="457200" algn="l" rtl="0" eaLnBrk="1" fontAlgn="base" hangingPunct="1">
        <a:lnSpc>
          <a:spcPct val="85000"/>
        </a:lnSpc>
        <a:spcBef>
          <a:spcPct val="0"/>
        </a:spcBef>
        <a:spcAft>
          <a:spcPct val="0"/>
        </a:spcAft>
        <a:defRPr sz="2800" b="1">
          <a:solidFill>
            <a:srgbClr val="000000"/>
          </a:solidFill>
          <a:latin typeface="Arial" charset="0"/>
        </a:defRPr>
      </a:lvl6pPr>
      <a:lvl7pPr marL="914400" algn="l" rtl="0" eaLnBrk="1" fontAlgn="base" hangingPunct="1">
        <a:lnSpc>
          <a:spcPct val="85000"/>
        </a:lnSpc>
        <a:spcBef>
          <a:spcPct val="0"/>
        </a:spcBef>
        <a:spcAft>
          <a:spcPct val="0"/>
        </a:spcAft>
        <a:defRPr sz="2800" b="1">
          <a:solidFill>
            <a:srgbClr val="000000"/>
          </a:solidFill>
          <a:latin typeface="Arial" charset="0"/>
        </a:defRPr>
      </a:lvl7pPr>
      <a:lvl8pPr marL="1371600" algn="l" rtl="0" eaLnBrk="1" fontAlgn="base" hangingPunct="1">
        <a:lnSpc>
          <a:spcPct val="85000"/>
        </a:lnSpc>
        <a:spcBef>
          <a:spcPct val="0"/>
        </a:spcBef>
        <a:spcAft>
          <a:spcPct val="0"/>
        </a:spcAft>
        <a:defRPr sz="2800" b="1">
          <a:solidFill>
            <a:srgbClr val="000000"/>
          </a:solidFill>
          <a:latin typeface="Arial" charset="0"/>
        </a:defRPr>
      </a:lvl8pPr>
      <a:lvl9pPr marL="1828800" algn="l" rtl="0" eaLnBrk="1" fontAlgn="base" hangingPunct="1">
        <a:lnSpc>
          <a:spcPct val="85000"/>
        </a:lnSpc>
        <a:spcBef>
          <a:spcPct val="0"/>
        </a:spcBef>
        <a:spcAft>
          <a:spcPct val="0"/>
        </a:spcAft>
        <a:defRPr sz="2800" b="1">
          <a:solidFill>
            <a:srgbClr val="000000"/>
          </a:solidFill>
          <a:latin typeface="Arial" charset="0"/>
        </a:defRPr>
      </a:lvl9pPr>
    </p:titleStyle>
    <p:bodyStyle>
      <a:lvl1pPr marL="342900" indent="-342900" algn="l" rtl="0" fontAlgn="base">
        <a:lnSpc>
          <a:spcPct val="85000"/>
        </a:lnSpc>
        <a:spcBef>
          <a:spcPct val="65000"/>
        </a:spcBef>
        <a:spcAft>
          <a:spcPct val="0"/>
        </a:spcAft>
        <a:buClr>
          <a:schemeClr val="accent2"/>
        </a:buClr>
        <a:buSzPct val="85000"/>
        <a:buFont typeface="Webdings" pitchFamily="18" charset="2"/>
        <a:buChar char="="/>
        <a:defRPr sz="2400" b="1">
          <a:solidFill>
            <a:srgbClr val="4D4D4D"/>
          </a:solidFill>
          <a:latin typeface="+mn-lt"/>
          <a:ea typeface="+mn-ea"/>
          <a:cs typeface="+mn-cs"/>
        </a:defRPr>
      </a:lvl1pPr>
      <a:lvl2pPr marL="742950" indent="-285750" algn="l" rtl="0" fontAlgn="base">
        <a:lnSpc>
          <a:spcPct val="85000"/>
        </a:lnSpc>
        <a:spcBef>
          <a:spcPct val="30000"/>
        </a:spcBef>
        <a:spcAft>
          <a:spcPct val="0"/>
        </a:spcAft>
        <a:buClr>
          <a:schemeClr val="accent2"/>
        </a:buClr>
        <a:buChar char="–"/>
        <a:defRPr sz="2000">
          <a:solidFill>
            <a:srgbClr val="4D4D4D"/>
          </a:solidFill>
          <a:latin typeface="+mn-lt"/>
        </a:defRPr>
      </a:lvl2pPr>
      <a:lvl3pPr marL="1204913" indent="-290513" algn="l" rtl="0" fontAlgn="base">
        <a:lnSpc>
          <a:spcPct val="85000"/>
        </a:lnSpc>
        <a:spcBef>
          <a:spcPct val="30000"/>
        </a:spcBef>
        <a:spcAft>
          <a:spcPct val="0"/>
        </a:spcAft>
        <a:buClr>
          <a:schemeClr val="accent2"/>
        </a:buClr>
        <a:buSzPct val="90000"/>
        <a:buFont typeface="Webdings" pitchFamily="18" charset="2"/>
        <a:buChar char="="/>
        <a:defRPr>
          <a:solidFill>
            <a:srgbClr val="4D4D4D"/>
          </a:solidFill>
          <a:latin typeface="+mn-lt"/>
        </a:defRPr>
      </a:lvl3pPr>
      <a:lvl4pPr marL="1600200" indent="-228600" algn="l" rtl="0" fontAlgn="base">
        <a:lnSpc>
          <a:spcPct val="85000"/>
        </a:lnSpc>
        <a:spcBef>
          <a:spcPct val="30000"/>
        </a:spcBef>
        <a:spcAft>
          <a:spcPct val="0"/>
        </a:spcAft>
        <a:buClr>
          <a:schemeClr val="accent2"/>
        </a:buClr>
        <a:buSzPct val="95000"/>
        <a:buFont typeface="Webdings" pitchFamily="18" charset="2"/>
        <a:defRPr>
          <a:solidFill>
            <a:srgbClr val="4D4D4D"/>
          </a:solidFill>
          <a:latin typeface="+mn-lt"/>
        </a:defRPr>
      </a:lvl4pPr>
      <a:lvl5pPr marL="2057400" indent="-228600" algn="l" rtl="0" fontAlgn="base">
        <a:lnSpc>
          <a:spcPct val="85000"/>
        </a:lnSpc>
        <a:spcBef>
          <a:spcPct val="30000"/>
        </a:spcBef>
        <a:spcAft>
          <a:spcPct val="0"/>
        </a:spcAft>
        <a:buClr>
          <a:schemeClr val="accent2"/>
        </a:buClr>
        <a:buSzPct val="95000"/>
        <a:buFont typeface="Wingdings 2" pitchFamily="18" charset="2"/>
        <a:buChar char=""/>
        <a:defRPr>
          <a:solidFill>
            <a:srgbClr val="4D4D4D"/>
          </a:solidFill>
          <a:latin typeface="+mn-lt"/>
        </a:defRPr>
      </a:lvl5pPr>
      <a:lvl6pPr marL="2514600" indent="-228600" algn="l" rtl="0" eaLnBrk="1" fontAlgn="base" hangingPunct="1">
        <a:lnSpc>
          <a:spcPct val="85000"/>
        </a:lnSpc>
        <a:spcBef>
          <a:spcPct val="30000"/>
        </a:spcBef>
        <a:spcAft>
          <a:spcPct val="0"/>
        </a:spcAft>
        <a:buClr>
          <a:schemeClr val="accent2"/>
        </a:buClr>
        <a:buSzPct val="95000"/>
        <a:buFont typeface="Wingdings 2" pitchFamily="18" charset="2"/>
        <a:buChar char=""/>
        <a:defRPr>
          <a:solidFill>
            <a:srgbClr val="4D4D4D"/>
          </a:solidFill>
          <a:latin typeface="+mn-lt"/>
        </a:defRPr>
      </a:lvl6pPr>
      <a:lvl7pPr marL="2971800" indent="-228600" algn="l" rtl="0" eaLnBrk="1" fontAlgn="base" hangingPunct="1">
        <a:lnSpc>
          <a:spcPct val="85000"/>
        </a:lnSpc>
        <a:spcBef>
          <a:spcPct val="30000"/>
        </a:spcBef>
        <a:spcAft>
          <a:spcPct val="0"/>
        </a:spcAft>
        <a:buClr>
          <a:schemeClr val="accent2"/>
        </a:buClr>
        <a:buSzPct val="95000"/>
        <a:buFont typeface="Wingdings 2" pitchFamily="18" charset="2"/>
        <a:buChar char=""/>
        <a:defRPr>
          <a:solidFill>
            <a:srgbClr val="4D4D4D"/>
          </a:solidFill>
          <a:latin typeface="+mn-lt"/>
        </a:defRPr>
      </a:lvl7pPr>
      <a:lvl8pPr marL="3429000" indent="-228600" algn="l" rtl="0" eaLnBrk="1" fontAlgn="base" hangingPunct="1">
        <a:lnSpc>
          <a:spcPct val="85000"/>
        </a:lnSpc>
        <a:spcBef>
          <a:spcPct val="30000"/>
        </a:spcBef>
        <a:spcAft>
          <a:spcPct val="0"/>
        </a:spcAft>
        <a:buClr>
          <a:schemeClr val="accent2"/>
        </a:buClr>
        <a:buSzPct val="95000"/>
        <a:buFont typeface="Wingdings 2" pitchFamily="18" charset="2"/>
        <a:buChar char=""/>
        <a:defRPr>
          <a:solidFill>
            <a:srgbClr val="4D4D4D"/>
          </a:solidFill>
          <a:latin typeface="+mn-lt"/>
        </a:defRPr>
      </a:lvl8pPr>
      <a:lvl9pPr marL="3886200" indent="-228600" algn="l" rtl="0" eaLnBrk="1" fontAlgn="base" hangingPunct="1">
        <a:lnSpc>
          <a:spcPct val="85000"/>
        </a:lnSpc>
        <a:spcBef>
          <a:spcPct val="30000"/>
        </a:spcBef>
        <a:spcAft>
          <a:spcPct val="0"/>
        </a:spcAft>
        <a:buClr>
          <a:schemeClr val="accent2"/>
        </a:buClr>
        <a:buSzPct val="95000"/>
        <a:buFont typeface="Wingdings 2" pitchFamily="18" charset="2"/>
        <a:buChar char=""/>
        <a:defRPr>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dir.ca.gov/dosh/etools/08-006/WhatCauses.htm#heatwav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osha.gov/SLTC/heatillness/heat_index/heat_app.html"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scu.edu/eh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Student%20Lab%20Safety%20Training/Lab%20Safety%20Rules.docx" TargetMode="Externa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122" name="Rectangle 10"/>
          <p:cNvSpPr>
            <a:spLocks noGrp="1" noChangeArrowheads="1"/>
          </p:cNvSpPr>
          <p:nvPr>
            <p:ph type="title"/>
          </p:nvPr>
        </p:nvSpPr>
        <p:spPr>
          <a:xfrm>
            <a:off x="685800" y="2340356"/>
            <a:ext cx="7772400" cy="1465580"/>
          </a:xfrm>
        </p:spPr>
        <p:txBody>
          <a:bodyPr/>
          <a:lstStyle/>
          <a:p>
            <a:pPr algn="ctr" eaLnBrk="1" hangingPunct="1"/>
            <a:r>
              <a:rPr lang="en-US" sz="3200" dirty="0"/>
              <a:t>Heat Illness </a:t>
            </a:r>
            <a:br>
              <a:rPr lang="en-US" sz="3200" dirty="0"/>
            </a:br>
            <a:r>
              <a:rPr lang="en-US" sz="3200" dirty="0"/>
              <a:t>Prevention Training</a:t>
            </a:r>
            <a:br>
              <a:rPr lang="en-US" sz="3200" dirty="0"/>
            </a:br>
            <a:br>
              <a:rPr lang="en-US" sz="3200" dirty="0"/>
            </a:br>
            <a:endParaRPr lang="en-US" sz="2800" dirty="0"/>
          </a:p>
        </p:txBody>
      </p:sp>
      <p:sp>
        <p:nvSpPr>
          <p:cNvPr id="3" name="Rectangle 2">
            <a:extLst>
              <a:ext uri="{FF2B5EF4-FFF2-40B4-BE49-F238E27FC236}">
                <a16:creationId xmlns:a16="http://schemas.microsoft.com/office/drawing/2014/main" id="{C62E6DE1-E81E-43B6-9DDD-4996DE92B879}"/>
              </a:ext>
            </a:extLst>
          </p:cNvPr>
          <p:cNvSpPr/>
          <p:nvPr/>
        </p:nvSpPr>
        <p:spPr bwMode="auto">
          <a:xfrm>
            <a:off x="2770632" y="6583680"/>
            <a:ext cx="2029968" cy="155448"/>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imes New Roman" pitchFamily="18" charset="0"/>
              </a:rPr>
              <a:t>Revised 10-2021</a:t>
            </a:r>
          </a:p>
        </p:txBody>
      </p:sp>
      <p:pic>
        <p:nvPicPr>
          <p:cNvPr id="4" name="Picture 3">
            <a:extLst>
              <a:ext uri="{FF2B5EF4-FFF2-40B4-BE49-F238E27FC236}">
                <a16:creationId xmlns:a16="http://schemas.microsoft.com/office/drawing/2014/main" id="{F503E5D4-E130-4D7A-8F03-A5CFC604D5B3}"/>
              </a:ext>
            </a:extLst>
          </p:cNvPr>
          <p:cNvPicPr>
            <a:picLocks noChangeAspect="1"/>
          </p:cNvPicPr>
          <p:nvPr/>
        </p:nvPicPr>
        <p:blipFill>
          <a:blip r:embed="rId5"/>
          <a:stretch>
            <a:fillRect/>
          </a:stretch>
        </p:blipFill>
        <p:spPr>
          <a:xfrm>
            <a:off x="6382512" y="4679659"/>
            <a:ext cx="2468981" cy="1684565"/>
          </a:xfrm>
          <a:prstGeom prst="rect">
            <a:avLst/>
          </a:prstGeom>
        </p:spPr>
      </p:pic>
      <p:pic>
        <p:nvPicPr>
          <p:cNvPr id="5" name="Picture 4">
            <a:extLst>
              <a:ext uri="{FF2B5EF4-FFF2-40B4-BE49-F238E27FC236}">
                <a16:creationId xmlns:a16="http://schemas.microsoft.com/office/drawing/2014/main" id="{D256050F-6ECF-4E26-B6E6-4CBE69DB84A6}"/>
              </a:ext>
            </a:extLst>
          </p:cNvPr>
          <p:cNvPicPr>
            <a:picLocks noChangeAspect="1"/>
          </p:cNvPicPr>
          <p:nvPr/>
        </p:nvPicPr>
        <p:blipFill>
          <a:blip r:embed="rId6"/>
          <a:stretch>
            <a:fillRect/>
          </a:stretch>
        </p:blipFill>
        <p:spPr>
          <a:xfrm>
            <a:off x="292507" y="4766934"/>
            <a:ext cx="1597290" cy="1597290"/>
          </a:xfrm>
          <a:prstGeom prst="rect">
            <a:avLst/>
          </a:prstGeom>
        </p:spPr>
      </p:pic>
    </p:spTree>
  </p:cSld>
  <p:clrMapOvr>
    <a:overrideClrMapping bg1="lt1" tx1="dk1" bg2="lt2" tx2="dk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040" y="933453"/>
            <a:ext cx="7051040" cy="708025"/>
          </a:xfrm>
        </p:spPr>
        <p:txBody>
          <a:bodyPr/>
          <a:lstStyle/>
          <a:p>
            <a:r>
              <a:rPr lang="en-US" dirty="0"/>
              <a:t>Types of Heat Illness – Heat Exhaustion</a:t>
            </a:r>
          </a:p>
        </p:txBody>
      </p:sp>
      <p:sp>
        <p:nvSpPr>
          <p:cNvPr id="3" name="Content Placeholder 2"/>
          <p:cNvSpPr>
            <a:spLocks noGrp="1"/>
          </p:cNvSpPr>
          <p:nvPr>
            <p:ph idx="1"/>
          </p:nvPr>
        </p:nvSpPr>
        <p:spPr>
          <a:xfrm>
            <a:off x="345440" y="1930401"/>
            <a:ext cx="8128635" cy="4102100"/>
          </a:xfrm>
        </p:spPr>
        <p:txBody>
          <a:bodyPr>
            <a:normAutofit fontScale="85000" lnSpcReduction="20000"/>
          </a:bodyPr>
          <a:lstStyle/>
          <a:p>
            <a:pPr marL="0" indent="0">
              <a:buNone/>
            </a:pPr>
            <a:r>
              <a:rPr lang="en-US" dirty="0"/>
              <a:t>Heat Exhaustion</a:t>
            </a:r>
          </a:p>
          <a:p>
            <a:r>
              <a:rPr lang="en-US" b="0" dirty="0"/>
              <a:t>Milder form of heat illness than Heat Stroke</a:t>
            </a:r>
          </a:p>
          <a:p>
            <a:pPr>
              <a:spcBef>
                <a:spcPts val="2400"/>
              </a:spcBef>
            </a:pPr>
            <a:r>
              <a:rPr lang="en-US" b="0" dirty="0"/>
              <a:t>Can develop after several days of exposure with inadequate replacement of fluids</a:t>
            </a:r>
          </a:p>
          <a:p>
            <a:r>
              <a:rPr lang="en-US" b="0" dirty="0"/>
              <a:t>Symptoms:</a:t>
            </a:r>
          </a:p>
          <a:p>
            <a:pPr lvl="1"/>
            <a:r>
              <a:rPr lang="en-US" dirty="0"/>
              <a:t>Heavy Sweating</a:t>
            </a:r>
          </a:p>
          <a:p>
            <a:pPr lvl="1"/>
            <a:r>
              <a:rPr lang="en-US" b="0" dirty="0"/>
              <a:t>Paleness</a:t>
            </a:r>
          </a:p>
          <a:p>
            <a:pPr lvl="1"/>
            <a:r>
              <a:rPr lang="en-US" dirty="0"/>
              <a:t>Muscle Cramps</a:t>
            </a:r>
          </a:p>
          <a:p>
            <a:pPr lvl="1"/>
            <a:r>
              <a:rPr lang="en-US" b="0" dirty="0"/>
              <a:t>Tiredness</a:t>
            </a:r>
          </a:p>
          <a:p>
            <a:pPr lvl="1"/>
            <a:r>
              <a:rPr lang="en-US" dirty="0"/>
              <a:t>Weakness</a:t>
            </a:r>
          </a:p>
          <a:p>
            <a:pPr lvl="1"/>
            <a:r>
              <a:rPr lang="en-US" b="0" dirty="0"/>
              <a:t>Dizziness</a:t>
            </a:r>
          </a:p>
          <a:p>
            <a:pPr lvl="1"/>
            <a:r>
              <a:rPr lang="en-US" dirty="0"/>
              <a:t>Headache</a:t>
            </a:r>
          </a:p>
          <a:p>
            <a:pPr lvl="1"/>
            <a:r>
              <a:rPr lang="en-US" b="0" dirty="0"/>
              <a:t>Nausea</a:t>
            </a:r>
            <a:r>
              <a:rPr lang="en-US" dirty="0"/>
              <a:t> or vomiting</a:t>
            </a:r>
          </a:p>
          <a:p>
            <a:pPr lvl="1"/>
            <a:r>
              <a:rPr lang="en-US" b="0" dirty="0"/>
              <a:t>Fainting</a:t>
            </a:r>
          </a:p>
        </p:txBody>
      </p:sp>
      <p:pic>
        <p:nvPicPr>
          <p:cNvPr id="4" name="Picture 3"/>
          <p:cNvPicPr>
            <a:picLocks noChangeAspect="1"/>
          </p:cNvPicPr>
          <p:nvPr/>
        </p:nvPicPr>
        <p:blipFill>
          <a:blip r:embed="rId2"/>
          <a:stretch>
            <a:fillRect/>
          </a:stretch>
        </p:blipFill>
        <p:spPr>
          <a:xfrm>
            <a:off x="4479995" y="3281679"/>
            <a:ext cx="3555135" cy="3039745"/>
          </a:xfrm>
          <a:prstGeom prst="rect">
            <a:avLst/>
          </a:prstGeom>
        </p:spPr>
      </p:pic>
    </p:spTree>
    <p:extLst>
      <p:ext uri="{BB962C8B-B14F-4D97-AF65-F5344CB8AC3E}">
        <p14:creationId xmlns:p14="http://schemas.microsoft.com/office/powerpoint/2010/main" val="1767866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Types of Heat Illness – Heat Cramps</a:t>
            </a:r>
          </a:p>
        </p:txBody>
      </p:sp>
      <p:sp>
        <p:nvSpPr>
          <p:cNvPr id="2" name="Content Placeholder 1"/>
          <p:cNvSpPr>
            <a:spLocks noGrp="1"/>
          </p:cNvSpPr>
          <p:nvPr>
            <p:ph idx="1"/>
          </p:nvPr>
        </p:nvSpPr>
        <p:spPr>
          <a:xfrm>
            <a:off x="326073" y="2234020"/>
            <a:ext cx="5719127" cy="3398837"/>
          </a:xfrm>
        </p:spPr>
        <p:txBody>
          <a:bodyPr/>
          <a:lstStyle/>
          <a:p>
            <a:pPr marL="0" indent="0">
              <a:buNone/>
            </a:pPr>
            <a:r>
              <a:rPr lang="en-US" dirty="0"/>
              <a:t>Heat Cramps</a:t>
            </a:r>
          </a:p>
          <a:p>
            <a:r>
              <a:rPr lang="en-US" dirty="0"/>
              <a:t>Muscle pains or spasms</a:t>
            </a:r>
          </a:p>
          <a:p>
            <a:r>
              <a:rPr lang="en-US" dirty="0"/>
              <a:t>Caused by low salt levels in muscles from excessive sweating</a:t>
            </a:r>
          </a:p>
          <a:p>
            <a:r>
              <a:rPr lang="en-US" dirty="0"/>
              <a:t>May also be a symptom of heat exhaustion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2736" y="2234020"/>
            <a:ext cx="2554042" cy="3015842"/>
          </a:xfrm>
          <a:prstGeom prst="rect">
            <a:avLst/>
          </a:prstGeom>
        </p:spPr>
      </p:pic>
    </p:spTree>
    <p:extLst>
      <p:ext uri="{BB962C8B-B14F-4D97-AF65-F5344CB8AC3E}">
        <p14:creationId xmlns:p14="http://schemas.microsoft.com/office/powerpoint/2010/main" val="2520097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480" y="407225"/>
            <a:ext cx="8229600" cy="1143000"/>
          </a:xfrm>
        </p:spPr>
        <p:txBody>
          <a:bodyPr/>
          <a:lstStyle/>
          <a:p>
            <a:r>
              <a:rPr lang="en-US" dirty="0"/>
              <a:t>Risk Factors</a:t>
            </a:r>
          </a:p>
        </p:txBody>
      </p:sp>
      <p:sp>
        <p:nvSpPr>
          <p:cNvPr id="3" name="Content Placeholder 2"/>
          <p:cNvSpPr>
            <a:spLocks noGrp="1"/>
          </p:cNvSpPr>
          <p:nvPr>
            <p:ph sz="half" idx="2"/>
          </p:nvPr>
        </p:nvSpPr>
        <p:spPr>
          <a:xfrm>
            <a:off x="225266" y="1748359"/>
            <a:ext cx="4040188" cy="3951288"/>
          </a:xfrm>
        </p:spPr>
        <p:txBody>
          <a:bodyPr/>
          <a:lstStyle/>
          <a:p>
            <a:pPr marL="0" indent="0">
              <a:buNone/>
            </a:pPr>
            <a:r>
              <a:rPr lang="en-US" b="0" dirty="0"/>
              <a:t>Certain factors can increase the risk of heat illness.</a:t>
            </a:r>
          </a:p>
          <a:p>
            <a:r>
              <a:rPr lang="en-US" b="0" dirty="0"/>
              <a:t>Age (greater risk if over 65)</a:t>
            </a:r>
          </a:p>
          <a:p>
            <a:r>
              <a:rPr lang="en-US" b="0" dirty="0"/>
              <a:t>Sudden temperature changes</a:t>
            </a:r>
          </a:p>
          <a:p>
            <a:r>
              <a:rPr lang="en-US" b="0" dirty="0"/>
              <a:t>Health conditions</a:t>
            </a:r>
          </a:p>
          <a:p>
            <a:r>
              <a:rPr lang="en-US" b="0" dirty="0"/>
              <a:t>Medications and/or alcohol</a:t>
            </a:r>
          </a:p>
          <a:p>
            <a:r>
              <a:rPr lang="en-US" b="0" dirty="0"/>
              <a:t>Obesity</a:t>
            </a:r>
          </a:p>
          <a:p>
            <a:r>
              <a:rPr lang="en-US" b="0" dirty="0"/>
              <a:t>Clothing, personal protective equipment</a:t>
            </a:r>
          </a:p>
        </p:txBody>
      </p:sp>
      <p:pic>
        <p:nvPicPr>
          <p:cNvPr id="4" name="Picture 3"/>
          <p:cNvPicPr>
            <a:picLocks noChangeAspect="1"/>
          </p:cNvPicPr>
          <p:nvPr/>
        </p:nvPicPr>
        <p:blipFill>
          <a:blip r:embed="rId2"/>
          <a:stretch>
            <a:fillRect/>
          </a:stretch>
        </p:blipFill>
        <p:spPr>
          <a:xfrm>
            <a:off x="4805938" y="1748359"/>
            <a:ext cx="3837863" cy="2149203"/>
          </a:xfrm>
          <a:prstGeom prst="rect">
            <a:avLst/>
          </a:prstGeom>
        </p:spPr>
      </p:pic>
    </p:spTree>
    <p:extLst>
      <p:ext uri="{BB962C8B-B14F-4D97-AF65-F5344CB8AC3E}">
        <p14:creationId xmlns:p14="http://schemas.microsoft.com/office/powerpoint/2010/main" val="3875825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a:lnSpc>
                <a:spcPct val="85000"/>
              </a:lnSpc>
            </a:pPr>
            <a:r>
              <a:rPr lang="en-US" sz="2800" dirty="0"/>
              <a:t>Section 2: Heat Illness Prevention</a:t>
            </a:r>
            <a:br>
              <a:rPr lang="en-US" sz="2800" dirty="0"/>
            </a:br>
            <a:endParaRPr lang="en-US" sz="2800" dirty="0"/>
          </a:p>
        </p:txBody>
      </p:sp>
      <p:sp>
        <p:nvSpPr>
          <p:cNvPr id="7171" name="Subtitle 2"/>
          <p:cNvSpPr>
            <a:spLocks noGrp="1"/>
          </p:cNvSpPr>
          <p:nvPr>
            <p:ph idx="1"/>
          </p:nvPr>
        </p:nvSpPr>
        <p:spPr>
          <a:xfrm>
            <a:off x="883920" y="2225041"/>
            <a:ext cx="7590155" cy="3807460"/>
          </a:xfrm>
        </p:spPr>
        <p:txBody>
          <a:bodyPr/>
          <a:lstStyle/>
          <a:p>
            <a:pPr>
              <a:buFont typeface="Arial" charset="0"/>
              <a:buChar char="•"/>
            </a:pPr>
            <a:r>
              <a:rPr lang="en-US" dirty="0"/>
              <a:t>Water Consumption</a:t>
            </a:r>
          </a:p>
          <a:p>
            <a:pPr>
              <a:buFont typeface="Arial" charset="0"/>
              <a:buChar char="•"/>
            </a:pPr>
            <a:r>
              <a:rPr lang="en-US" dirty="0"/>
              <a:t>Rest and Shade</a:t>
            </a:r>
          </a:p>
        </p:txBody>
      </p:sp>
    </p:spTree>
    <p:extLst>
      <p:ext uri="{BB962C8B-B14F-4D97-AF65-F5344CB8AC3E}">
        <p14:creationId xmlns:p14="http://schemas.microsoft.com/office/powerpoint/2010/main" val="566207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1902" y="284798"/>
            <a:ext cx="8229600" cy="1143000"/>
          </a:xfrm>
        </p:spPr>
        <p:txBody>
          <a:bodyPr/>
          <a:lstStyle/>
          <a:p>
            <a:r>
              <a:rPr lang="en-US" dirty="0"/>
              <a:t>Water consumption</a:t>
            </a:r>
          </a:p>
        </p:txBody>
      </p:sp>
      <p:sp>
        <p:nvSpPr>
          <p:cNvPr id="3" name="Content Placeholder 2"/>
          <p:cNvSpPr>
            <a:spLocks noGrp="1"/>
          </p:cNvSpPr>
          <p:nvPr>
            <p:ph sz="half" idx="2"/>
          </p:nvPr>
        </p:nvSpPr>
        <p:spPr>
          <a:xfrm>
            <a:off x="243840" y="1646555"/>
            <a:ext cx="4040188" cy="3951288"/>
          </a:xfrm>
        </p:spPr>
        <p:txBody>
          <a:bodyPr/>
          <a:lstStyle/>
          <a:p>
            <a:pPr marL="0" indent="0">
              <a:buNone/>
            </a:pPr>
            <a:r>
              <a:rPr lang="en-US" b="0" dirty="0"/>
              <a:t>Replenishing fluids lost from sweating is essential.  Frequent consumption of small amounts of water is best.</a:t>
            </a:r>
          </a:p>
          <a:p>
            <a:r>
              <a:rPr lang="en-US" b="0" dirty="0"/>
              <a:t>Consider drinking up to 4 cups of water per hour.</a:t>
            </a:r>
          </a:p>
          <a:p>
            <a:r>
              <a:rPr lang="en-US" b="0" dirty="0"/>
              <a:t>Sources of Water</a:t>
            </a:r>
            <a:r>
              <a:rPr lang="en-US" b="0" dirty="0">
                <a:solidFill>
                  <a:srgbClr val="000000"/>
                </a:solidFill>
              </a:rPr>
              <a:t>:</a:t>
            </a:r>
          </a:p>
          <a:p>
            <a:pPr lvl="1"/>
            <a:r>
              <a:rPr lang="en-US" dirty="0">
                <a:ea typeface="+mn-ea"/>
                <a:cs typeface="+mn-cs"/>
              </a:rPr>
              <a:t>Personal water bottles</a:t>
            </a:r>
          </a:p>
          <a:p>
            <a:pPr lvl="1"/>
            <a:r>
              <a:rPr lang="en-US" dirty="0">
                <a:ea typeface="+mn-ea"/>
                <a:cs typeface="+mn-cs"/>
              </a:rPr>
              <a:t>Water coolers on SCU vehicles</a:t>
            </a:r>
          </a:p>
          <a:p>
            <a:pPr lvl="1"/>
            <a:r>
              <a:rPr lang="en-US" dirty="0">
                <a:ea typeface="+mn-ea"/>
                <a:cs typeface="+mn-cs"/>
              </a:rPr>
              <a:t>Plumbed water coolers</a:t>
            </a:r>
          </a:p>
          <a:p>
            <a:pPr lvl="1"/>
            <a:r>
              <a:rPr lang="en-US" dirty="0">
                <a:ea typeface="+mn-ea"/>
                <a:cs typeface="+mn-cs"/>
              </a:rPr>
              <a:t>Buildings with water bottle refill stations</a:t>
            </a:r>
          </a:p>
        </p:txBody>
      </p:sp>
      <p:pic>
        <p:nvPicPr>
          <p:cNvPr id="5" name="Picture 4"/>
          <p:cNvPicPr>
            <a:picLocks noChangeAspect="1"/>
          </p:cNvPicPr>
          <p:nvPr/>
        </p:nvPicPr>
        <p:blipFill>
          <a:blip r:embed="rId2"/>
          <a:stretch>
            <a:fillRect/>
          </a:stretch>
        </p:blipFill>
        <p:spPr>
          <a:xfrm>
            <a:off x="6546702" y="3224924"/>
            <a:ext cx="2171700" cy="1905000"/>
          </a:xfrm>
          <a:prstGeom prst="rect">
            <a:avLst/>
          </a:prstGeom>
        </p:spPr>
      </p:pic>
    </p:spTree>
    <p:extLst>
      <p:ext uri="{BB962C8B-B14F-4D97-AF65-F5344CB8AC3E}">
        <p14:creationId xmlns:p14="http://schemas.microsoft.com/office/powerpoint/2010/main" val="1418549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0560" y="351771"/>
            <a:ext cx="8229600" cy="1143000"/>
          </a:xfrm>
        </p:spPr>
        <p:txBody>
          <a:bodyPr/>
          <a:lstStyle/>
          <a:p>
            <a:r>
              <a:rPr lang="en-US" dirty="0"/>
              <a:t>Rest and Shade</a:t>
            </a:r>
          </a:p>
        </p:txBody>
      </p:sp>
      <p:sp>
        <p:nvSpPr>
          <p:cNvPr id="3" name="Content Placeholder 2"/>
          <p:cNvSpPr>
            <a:spLocks noGrp="1"/>
          </p:cNvSpPr>
          <p:nvPr>
            <p:ph sz="half" idx="2"/>
          </p:nvPr>
        </p:nvSpPr>
        <p:spPr>
          <a:xfrm>
            <a:off x="335280" y="1778635"/>
            <a:ext cx="7914640" cy="3951288"/>
          </a:xfrm>
        </p:spPr>
        <p:txBody>
          <a:bodyPr/>
          <a:lstStyle/>
          <a:p>
            <a:pPr marL="0" indent="0">
              <a:buNone/>
            </a:pPr>
            <a:r>
              <a:rPr lang="en-US" b="0" dirty="0"/>
              <a:t>If feeling overheated, rest in indoor or shaded area for at least 5 minutes. SCU has over 2,000 trees and 60 buildings accessible to provide shade. Portable shade canopies are available if needed.</a:t>
            </a:r>
          </a:p>
          <a:p>
            <a:pPr marL="0" indent="0">
              <a:buNone/>
            </a:pPr>
            <a:r>
              <a:rPr lang="en-US" b="0" dirty="0"/>
              <a:t>Employees should notify their supervisor if they need time in the shade to cool off (no matter the temperature).</a:t>
            </a:r>
          </a:p>
        </p:txBody>
      </p:sp>
      <p:pic>
        <p:nvPicPr>
          <p:cNvPr id="5" name="Picture 4"/>
          <p:cNvPicPr>
            <a:picLocks noChangeAspect="1"/>
          </p:cNvPicPr>
          <p:nvPr/>
        </p:nvPicPr>
        <p:blipFill>
          <a:blip r:embed="rId2"/>
          <a:stretch>
            <a:fillRect/>
          </a:stretch>
        </p:blipFill>
        <p:spPr>
          <a:xfrm>
            <a:off x="261732" y="4389312"/>
            <a:ext cx="2063693" cy="1867150"/>
          </a:xfrm>
          <a:prstGeom prst="rect">
            <a:avLst/>
          </a:prstGeom>
        </p:spPr>
      </p:pic>
      <p:pic>
        <p:nvPicPr>
          <p:cNvPr id="6" name="Picture 5"/>
          <p:cNvPicPr>
            <a:picLocks noChangeAspect="1"/>
          </p:cNvPicPr>
          <p:nvPr/>
        </p:nvPicPr>
        <p:blipFill>
          <a:blip r:embed="rId3"/>
          <a:stretch>
            <a:fillRect/>
          </a:stretch>
        </p:blipFill>
        <p:spPr>
          <a:xfrm>
            <a:off x="2744595" y="4342435"/>
            <a:ext cx="2443250" cy="1829429"/>
          </a:xfrm>
          <a:prstGeom prst="rect">
            <a:avLst/>
          </a:prstGeom>
        </p:spPr>
      </p:pic>
      <p:pic>
        <p:nvPicPr>
          <p:cNvPr id="7" name="Picture 6"/>
          <p:cNvPicPr>
            <a:picLocks noChangeAspect="1"/>
          </p:cNvPicPr>
          <p:nvPr/>
        </p:nvPicPr>
        <p:blipFill>
          <a:blip r:embed="rId4"/>
          <a:stretch>
            <a:fillRect/>
          </a:stretch>
        </p:blipFill>
        <p:spPr>
          <a:xfrm>
            <a:off x="5605598" y="4333802"/>
            <a:ext cx="2358370" cy="1792361"/>
          </a:xfrm>
          <a:prstGeom prst="rect">
            <a:avLst/>
          </a:prstGeom>
        </p:spPr>
      </p:pic>
    </p:spTree>
    <p:extLst>
      <p:ext uri="{BB962C8B-B14F-4D97-AF65-F5344CB8AC3E}">
        <p14:creationId xmlns:p14="http://schemas.microsoft.com/office/powerpoint/2010/main" val="2778289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normAutofit/>
          </a:bodyPr>
          <a:lstStyle/>
          <a:p>
            <a:pPr>
              <a:lnSpc>
                <a:spcPct val="85000"/>
              </a:lnSpc>
            </a:pPr>
            <a:r>
              <a:rPr lang="en-US" sz="2800" dirty="0"/>
              <a:t>Section 3: Emergency Response</a:t>
            </a:r>
            <a:br>
              <a:rPr lang="en-US" sz="2800" dirty="0"/>
            </a:br>
            <a:endParaRPr lang="en-US" sz="2800" dirty="0"/>
          </a:p>
        </p:txBody>
      </p:sp>
      <p:sp>
        <p:nvSpPr>
          <p:cNvPr id="7171" name="Subtitle 2"/>
          <p:cNvSpPr>
            <a:spLocks noGrp="1"/>
          </p:cNvSpPr>
          <p:nvPr>
            <p:ph type="subTitle" idx="1"/>
          </p:nvPr>
        </p:nvSpPr>
        <p:spPr/>
        <p:txBody>
          <a:bodyPr/>
          <a:lstStyle/>
          <a:p>
            <a:pPr>
              <a:buFont typeface="Arial" charset="0"/>
              <a:buChar char="•"/>
            </a:pPr>
            <a:r>
              <a:rPr lang="en-US" dirty="0"/>
              <a:t>Notification Procedures</a:t>
            </a:r>
          </a:p>
          <a:p>
            <a:pPr>
              <a:buFont typeface="Arial" charset="0"/>
              <a:buChar char="•"/>
            </a:pPr>
            <a:r>
              <a:rPr lang="en-US" dirty="0"/>
              <a:t>Interim Measures</a:t>
            </a:r>
          </a:p>
        </p:txBody>
      </p:sp>
    </p:spTree>
    <p:extLst>
      <p:ext uri="{BB962C8B-B14F-4D97-AF65-F5344CB8AC3E}">
        <p14:creationId xmlns:p14="http://schemas.microsoft.com/office/powerpoint/2010/main" val="1323586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Notification Procedures</a:t>
            </a:r>
          </a:p>
        </p:txBody>
      </p:sp>
      <p:sp>
        <p:nvSpPr>
          <p:cNvPr id="3" name="Content Placeholder 2"/>
          <p:cNvSpPr>
            <a:spLocks noGrp="1"/>
          </p:cNvSpPr>
          <p:nvPr>
            <p:ph idx="1"/>
          </p:nvPr>
        </p:nvSpPr>
        <p:spPr>
          <a:xfrm>
            <a:off x="426720" y="2042160"/>
            <a:ext cx="8239760" cy="4043679"/>
          </a:xfrm>
        </p:spPr>
        <p:txBody>
          <a:bodyPr/>
          <a:lstStyle/>
          <a:p>
            <a:pPr marL="0" indent="0" eaLnBrk="1" hangingPunct="1">
              <a:lnSpc>
                <a:spcPct val="75000"/>
              </a:lnSpc>
              <a:spcBef>
                <a:spcPts val="1200"/>
              </a:spcBef>
              <a:spcAft>
                <a:spcPts val="1200"/>
              </a:spcAft>
              <a:buNone/>
            </a:pPr>
            <a:r>
              <a:rPr lang="en-US" i="1" dirty="0">
                <a:solidFill>
                  <a:schemeClr val="tx1"/>
                </a:solidFill>
              </a:rPr>
              <a:t>If you or someone you are working with shows signs of heat illness:</a:t>
            </a:r>
          </a:p>
          <a:p>
            <a:pPr marL="457200" indent="-457200" eaLnBrk="1" hangingPunct="1">
              <a:lnSpc>
                <a:spcPct val="75000"/>
              </a:lnSpc>
              <a:spcBef>
                <a:spcPts val="1200"/>
              </a:spcBef>
              <a:spcAft>
                <a:spcPts val="1200"/>
              </a:spcAft>
              <a:buFont typeface="+mj-lt"/>
              <a:buAutoNum type="arabicPeriod"/>
            </a:pPr>
            <a:r>
              <a:rPr lang="en-US" dirty="0">
                <a:solidFill>
                  <a:srgbClr val="FF0000"/>
                </a:solidFill>
              </a:rPr>
              <a:t>Call SCU Campus Safety: 408-554-4444  </a:t>
            </a:r>
            <a:r>
              <a:rPr lang="en-US" sz="2000" i="1" u="sng" dirty="0">
                <a:solidFill>
                  <a:srgbClr val="FF0000"/>
                </a:solidFill>
              </a:rPr>
              <a:t>or</a:t>
            </a:r>
            <a:endParaRPr lang="en-US" sz="1600" i="1" u="sng" dirty="0">
              <a:solidFill>
                <a:srgbClr val="FF0000"/>
              </a:solidFill>
            </a:endParaRPr>
          </a:p>
          <a:p>
            <a:pPr marL="457200" indent="-457200" eaLnBrk="1" hangingPunct="1">
              <a:lnSpc>
                <a:spcPct val="75000"/>
              </a:lnSpc>
              <a:spcBef>
                <a:spcPts val="1200"/>
              </a:spcBef>
              <a:spcAft>
                <a:spcPts val="1200"/>
              </a:spcAft>
              <a:buFont typeface="+mj-lt"/>
              <a:buAutoNum type="arabicPeriod"/>
            </a:pPr>
            <a:r>
              <a:rPr lang="en-US" dirty="0">
                <a:solidFill>
                  <a:srgbClr val="FF0000"/>
                </a:solidFill>
              </a:rPr>
              <a:t>Call 9-1-1 </a:t>
            </a:r>
          </a:p>
          <a:p>
            <a:pPr lvl="1" eaLnBrk="1" hangingPunct="1">
              <a:lnSpc>
                <a:spcPct val="75000"/>
              </a:lnSpc>
              <a:spcBef>
                <a:spcPts val="1200"/>
              </a:spcBef>
              <a:spcAft>
                <a:spcPts val="1200"/>
              </a:spcAft>
            </a:pPr>
            <a:r>
              <a:rPr lang="en-US" sz="1800" i="1" dirty="0">
                <a:solidFill>
                  <a:srgbClr val="FF0000"/>
                </a:solidFill>
              </a:rPr>
              <a:t>If you call 911 first, call SCU Campus Safety immediately following</a:t>
            </a:r>
          </a:p>
          <a:p>
            <a:pPr eaLnBrk="1" hangingPunct="1">
              <a:lnSpc>
                <a:spcPct val="75000"/>
              </a:lnSpc>
              <a:spcBef>
                <a:spcPts val="1200"/>
              </a:spcBef>
              <a:spcAft>
                <a:spcPts val="1200"/>
              </a:spcAft>
            </a:pPr>
            <a:r>
              <a:rPr lang="en-US" sz="2000" dirty="0">
                <a:solidFill>
                  <a:schemeClr val="tx1"/>
                </a:solidFill>
              </a:rPr>
              <a:t>Notify your supervisor immediately</a:t>
            </a:r>
          </a:p>
          <a:p>
            <a:pPr lvl="1" eaLnBrk="1" hangingPunct="1">
              <a:lnSpc>
                <a:spcPct val="75000"/>
              </a:lnSpc>
              <a:spcBef>
                <a:spcPts val="1200"/>
              </a:spcBef>
              <a:spcAft>
                <a:spcPts val="1200"/>
              </a:spcAft>
            </a:pPr>
            <a:r>
              <a:rPr lang="en-US" sz="1600" i="1" dirty="0">
                <a:solidFill>
                  <a:srgbClr val="FF0000"/>
                </a:solidFill>
              </a:rPr>
              <a:t>All injuries, accidents, incidents and emergencies must be reported</a:t>
            </a:r>
          </a:p>
          <a:p>
            <a:pPr eaLnBrk="1" hangingPunct="1">
              <a:lnSpc>
                <a:spcPct val="75000"/>
              </a:lnSpc>
              <a:spcBef>
                <a:spcPts val="1200"/>
              </a:spcBef>
              <a:spcAft>
                <a:spcPts val="1200"/>
              </a:spcAft>
            </a:pPr>
            <a:r>
              <a:rPr lang="en-US" sz="2000" dirty="0">
                <a:solidFill>
                  <a:schemeClr val="tx1"/>
                </a:solidFill>
              </a:rPr>
              <a:t>Be prepared to describe the incident to emergency </a:t>
            </a:r>
            <a:br>
              <a:rPr lang="en-US" sz="2000" dirty="0">
                <a:solidFill>
                  <a:schemeClr val="tx1"/>
                </a:solidFill>
              </a:rPr>
            </a:br>
            <a:r>
              <a:rPr lang="en-US" sz="2000" dirty="0">
                <a:solidFill>
                  <a:schemeClr val="tx1"/>
                </a:solidFill>
              </a:rPr>
              <a:t>responders and meet and guide them to the scene</a:t>
            </a:r>
          </a:p>
          <a:p>
            <a:pPr marL="457200" lvl="1" indent="0" eaLnBrk="1" hangingPunct="1">
              <a:lnSpc>
                <a:spcPct val="75000"/>
              </a:lnSpc>
              <a:buNone/>
            </a:pPr>
            <a:endParaRPr lang="en-US" sz="1800" i="1" dirty="0">
              <a:solidFill>
                <a:srgbClr val="FF0000"/>
              </a:solidFill>
            </a:endParaRPr>
          </a:p>
          <a:p>
            <a:pPr marL="0" indent="0" eaLnBrk="1" hangingPunct="1">
              <a:lnSpc>
                <a:spcPct val="75000"/>
              </a:lnSpc>
              <a:buNone/>
            </a:pPr>
            <a:endParaRPr lang="en-US" sz="2000" dirty="0">
              <a:solidFill>
                <a:srgbClr val="FF0000"/>
              </a:solidFill>
            </a:endParaRPr>
          </a:p>
          <a:p>
            <a:pPr marL="0" indent="0">
              <a:buNone/>
            </a:pPr>
            <a:endParaRPr lang="en-US" dirty="0"/>
          </a:p>
        </p:txBody>
      </p:sp>
    </p:spTree>
    <p:extLst>
      <p:ext uri="{BB962C8B-B14F-4D97-AF65-F5344CB8AC3E}">
        <p14:creationId xmlns:p14="http://schemas.microsoft.com/office/powerpoint/2010/main" val="3692510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198" y="1143000"/>
            <a:ext cx="6732588" cy="708025"/>
          </a:xfrm>
        </p:spPr>
        <p:txBody>
          <a:bodyPr/>
          <a:lstStyle/>
          <a:p>
            <a:r>
              <a:rPr lang="en-US" dirty="0"/>
              <a:t>Interim Measures</a:t>
            </a:r>
          </a:p>
        </p:txBody>
      </p:sp>
      <p:sp>
        <p:nvSpPr>
          <p:cNvPr id="3" name="Content Placeholder 2"/>
          <p:cNvSpPr>
            <a:spLocks noGrp="1"/>
          </p:cNvSpPr>
          <p:nvPr>
            <p:ph idx="1"/>
          </p:nvPr>
        </p:nvSpPr>
        <p:spPr>
          <a:xfrm>
            <a:off x="572494" y="2154803"/>
            <a:ext cx="7983109" cy="3877697"/>
          </a:xfrm>
        </p:spPr>
        <p:txBody>
          <a:bodyPr/>
          <a:lstStyle/>
          <a:p>
            <a:pPr marL="0" indent="0">
              <a:spcAft>
                <a:spcPts val="1200"/>
              </a:spcAft>
              <a:buNone/>
            </a:pPr>
            <a:r>
              <a:rPr lang="en-US" b="0" dirty="0"/>
              <a:t>While awaiting for emergency medical services:</a:t>
            </a:r>
          </a:p>
          <a:p>
            <a:pPr>
              <a:spcAft>
                <a:spcPts val="1200"/>
              </a:spcAft>
            </a:pPr>
            <a:r>
              <a:rPr lang="en-US" b="0" dirty="0"/>
              <a:t>Move the person to a cooler place to rest.</a:t>
            </a:r>
          </a:p>
          <a:p>
            <a:pPr>
              <a:spcAft>
                <a:spcPts val="1200"/>
              </a:spcAft>
            </a:pPr>
            <a:r>
              <a:rPr lang="en-US" b="0" dirty="0"/>
              <a:t>Give the person water as long as he/she is not losing consciousness or vomiting</a:t>
            </a:r>
          </a:p>
          <a:p>
            <a:pPr>
              <a:spcAft>
                <a:spcPts val="1200"/>
              </a:spcAft>
            </a:pPr>
            <a:r>
              <a:rPr lang="en-US" b="0" dirty="0"/>
              <a:t>Loosen the person’s clothing</a:t>
            </a:r>
          </a:p>
          <a:p>
            <a:pPr>
              <a:spcAft>
                <a:spcPts val="1200"/>
              </a:spcAft>
            </a:pPr>
            <a:r>
              <a:rPr lang="en-US" b="0" u="sng" dirty="0"/>
              <a:t>Never leave a person </a:t>
            </a:r>
            <a:r>
              <a:rPr lang="en-US" b="0" dirty="0"/>
              <a:t>who is experiencing signs/symptoms of heat illness</a:t>
            </a:r>
          </a:p>
        </p:txBody>
      </p:sp>
    </p:spTree>
    <p:extLst>
      <p:ext uri="{BB962C8B-B14F-4D97-AF65-F5344CB8AC3E}">
        <p14:creationId xmlns:p14="http://schemas.microsoft.com/office/powerpoint/2010/main" val="2640390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306" y="886353"/>
            <a:ext cx="6732588" cy="708025"/>
          </a:xfrm>
        </p:spPr>
        <p:txBody>
          <a:bodyPr/>
          <a:lstStyle/>
          <a:p>
            <a:r>
              <a:rPr lang="en-US" dirty="0"/>
              <a:t>Interim Measures</a:t>
            </a:r>
          </a:p>
        </p:txBody>
      </p:sp>
      <p:sp>
        <p:nvSpPr>
          <p:cNvPr id="5" name="Rectangle 4"/>
          <p:cNvSpPr/>
          <p:nvPr/>
        </p:nvSpPr>
        <p:spPr>
          <a:xfrm>
            <a:off x="264234" y="2152419"/>
            <a:ext cx="3256205" cy="1975926"/>
          </a:xfrm>
          <a:prstGeom prst="rect">
            <a:avLst/>
          </a:prstGeom>
        </p:spPr>
        <p:txBody>
          <a:bodyPr wrap="square">
            <a:spAutoFit/>
          </a:bodyPr>
          <a:lstStyle/>
          <a:p>
            <a:pPr marL="342900" lvl="0" indent="-342900" eaLnBrk="0" hangingPunct="0">
              <a:lnSpc>
                <a:spcPct val="85000"/>
              </a:lnSpc>
              <a:spcBef>
                <a:spcPct val="65000"/>
              </a:spcBef>
              <a:buClr>
                <a:srgbClr val="508E98"/>
              </a:buClr>
              <a:buSzPct val="85000"/>
              <a:buFont typeface="Webdings" pitchFamily="18" charset="2"/>
              <a:buChar char="="/>
            </a:pPr>
            <a:r>
              <a:rPr lang="en-US" kern="0" dirty="0">
                <a:solidFill>
                  <a:srgbClr val="4D4D4D"/>
                </a:solidFill>
                <a:latin typeface="Arial Narrow"/>
              </a:rPr>
              <a:t>Help cool the person.  Fan the person, put ice packs on the person’s groin and underarms, or soak the person’s clothing with cool water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851" y="2152419"/>
            <a:ext cx="4774035" cy="3819228"/>
          </a:xfrm>
          <a:prstGeom prst="rect">
            <a:avLst/>
          </a:prstGeom>
        </p:spPr>
      </p:pic>
      <p:sp>
        <p:nvSpPr>
          <p:cNvPr id="7" name="Rectangle 6"/>
          <p:cNvSpPr/>
          <p:nvPr/>
        </p:nvSpPr>
        <p:spPr bwMode="auto">
          <a:xfrm>
            <a:off x="5914239" y="6342077"/>
            <a:ext cx="1149289" cy="515923"/>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 charset="0"/>
            </a:endParaRPr>
          </a:p>
        </p:txBody>
      </p:sp>
    </p:spTree>
    <p:extLst>
      <p:ext uri="{BB962C8B-B14F-4D97-AF65-F5344CB8AC3E}">
        <p14:creationId xmlns:p14="http://schemas.microsoft.com/office/powerpoint/2010/main" val="1008911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1656080" y="1203960"/>
            <a:ext cx="6732588" cy="708025"/>
          </a:xfrm>
        </p:spPr>
        <p:txBody>
          <a:bodyPr/>
          <a:lstStyle/>
          <a:p>
            <a:r>
              <a:rPr lang="en-US" dirty="0"/>
              <a:t>SCU Heat Illness Prevention Training</a:t>
            </a:r>
          </a:p>
        </p:txBody>
      </p:sp>
      <p:sp>
        <p:nvSpPr>
          <p:cNvPr id="6147" name="Content Placeholder 2"/>
          <p:cNvSpPr>
            <a:spLocks noGrp="1"/>
          </p:cNvSpPr>
          <p:nvPr>
            <p:ph idx="1"/>
          </p:nvPr>
        </p:nvSpPr>
        <p:spPr>
          <a:xfrm>
            <a:off x="768033" y="2255203"/>
            <a:ext cx="6735762" cy="3398837"/>
          </a:xfrm>
        </p:spPr>
        <p:txBody>
          <a:bodyPr>
            <a:normAutofit/>
          </a:bodyPr>
          <a:lstStyle/>
          <a:p>
            <a:r>
              <a:rPr lang="en-US" dirty="0"/>
              <a:t>Course Outline</a:t>
            </a:r>
          </a:p>
          <a:p>
            <a:pPr lvl="1"/>
            <a:r>
              <a:rPr lang="en-US" dirty="0"/>
              <a:t>Section 1: Heat Illness</a:t>
            </a:r>
          </a:p>
          <a:p>
            <a:pPr lvl="2">
              <a:buSzPct val="100000"/>
              <a:buFont typeface="Webdings" pitchFamily="18" charset="2"/>
              <a:buChar char=""/>
            </a:pPr>
            <a:r>
              <a:rPr lang="en-US" sz="1800" dirty="0"/>
              <a:t>How the body handles heat</a:t>
            </a:r>
          </a:p>
          <a:p>
            <a:pPr lvl="2">
              <a:buSzPct val="100000"/>
              <a:buFont typeface="Webdings" pitchFamily="18" charset="2"/>
              <a:buChar char=""/>
            </a:pPr>
            <a:r>
              <a:rPr lang="en-US" sz="1800" dirty="0"/>
              <a:t>Types of heat illness</a:t>
            </a:r>
          </a:p>
          <a:p>
            <a:pPr lvl="2">
              <a:buSzPct val="100000"/>
              <a:buFont typeface="Webdings" pitchFamily="18" charset="2"/>
              <a:buChar char=""/>
            </a:pPr>
            <a:r>
              <a:rPr lang="en-US" sz="1800" dirty="0"/>
              <a:t>Risk Factors</a:t>
            </a:r>
          </a:p>
          <a:p>
            <a:pPr lvl="1"/>
            <a:r>
              <a:rPr lang="en-US" dirty="0"/>
              <a:t>Section 2: Prevention of Heat Illness</a:t>
            </a:r>
          </a:p>
          <a:p>
            <a:pPr lvl="2">
              <a:buSzPct val="100000"/>
              <a:buFont typeface="Webdings" pitchFamily="18" charset="2"/>
              <a:buChar char=""/>
            </a:pPr>
            <a:r>
              <a:rPr lang="en-US" sz="1800" dirty="0"/>
              <a:t>Access to Water</a:t>
            </a:r>
          </a:p>
          <a:p>
            <a:pPr lvl="2">
              <a:buSzPct val="100000"/>
              <a:buFont typeface="Webdings" pitchFamily="18" charset="2"/>
              <a:buChar char=""/>
            </a:pPr>
            <a:r>
              <a:rPr lang="en-US" sz="1800" dirty="0"/>
              <a:t>Access to Shade</a:t>
            </a:r>
          </a:p>
          <a:p>
            <a:pPr lvl="1"/>
            <a:r>
              <a:rPr lang="en-US" dirty="0"/>
              <a:t>Section 3: Response and Emergency Procedures </a:t>
            </a:r>
          </a:p>
          <a:p>
            <a:pPr lvl="2">
              <a:buSzPct val="100000"/>
              <a:buFont typeface="Webdings" pitchFamily="18" charset="2"/>
              <a:buChar char=""/>
            </a:pPr>
            <a:r>
              <a:rPr lang="en-US" sz="1800" dirty="0"/>
              <a:t>Notification Procedures</a:t>
            </a:r>
          </a:p>
          <a:p>
            <a:pPr lvl="2">
              <a:buSzPct val="100000"/>
              <a:buFont typeface="Webdings" pitchFamily="18" charset="2"/>
              <a:buChar char=""/>
            </a:pPr>
            <a:endParaRPr lang="en-US" dirty="0"/>
          </a:p>
          <a:p>
            <a:pPr lvl="2"/>
            <a:endParaRPr lang="en-US" dirty="0"/>
          </a:p>
          <a:p>
            <a:pPr lvl="1"/>
            <a:endParaRPr lang="en-US" dirty="0"/>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Supervisors – Hot Weather Procedures</a:t>
            </a:r>
          </a:p>
        </p:txBody>
      </p:sp>
      <p:sp>
        <p:nvSpPr>
          <p:cNvPr id="3" name="Content Placeholder 2"/>
          <p:cNvSpPr>
            <a:spLocks noGrp="1"/>
          </p:cNvSpPr>
          <p:nvPr>
            <p:ph idx="1"/>
          </p:nvPr>
        </p:nvSpPr>
        <p:spPr>
          <a:xfrm>
            <a:off x="275273" y="1941899"/>
            <a:ext cx="8463210" cy="3398837"/>
          </a:xfrm>
        </p:spPr>
        <p:txBody>
          <a:bodyPr/>
          <a:lstStyle/>
          <a:p>
            <a:pPr marL="0" indent="0">
              <a:buNone/>
            </a:pPr>
            <a:r>
              <a:rPr lang="en-US" b="0" dirty="0"/>
              <a:t>When outdoor temperatures equal or exceed 95 degrees Fahrenheit:</a:t>
            </a:r>
          </a:p>
          <a:p>
            <a:r>
              <a:rPr lang="en-US" b="0" dirty="0"/>
              <a:t>Periodically monitor employees for signs of heat illness</a:t>
            </a:r>
          </a:p>
          <a:p>
            <a:r>
              <a:rPr lang="en-US" b="0" dirty="0"/>
              <a:t>Remind and encourage employees to consume plenty of water</a:t>
            </a:r>
          </a:p>
          <a:p>
            <a:r>
              <a:rPr lang="en-US" b="0" dirty="0"/>
              <a:t>Ensure employees have access to shade for rest breaks</a:t>
            </a:r>
          </a:p>
          <a:p>
            <a:r>
              <a:rPr lang="en-US" b="0" dirty="0"/>
              <a:t>Make sure employees have an effective way of getting a hold of you in an emergency.</a:t>
            </a:r>
          </a:p>
          <a:p>
            <a:r>
              <a:rPr lang="en-US" b="0" dirty="0"/>
              <a:t>Supervisors have the ability to postpone outdoor activities until the weather cools down. </a:t>
            </a:r>
          </a:p>
        </p:txBody>
      </p:sp>
    </p:spTree>
    <p:extLst>
      <p:ext uri="{BB962C8B-B14F-4D97-AF65-F5344CB8AC3E}">
        <p14:creationId xmlns:p14="http://schemas.microsoft.com/office/powerpoint/2010/main" val="206264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5FE93-4420-4FE3-93BE-D3C8246FEFDD}"/>
              </a:ext>
            </a:extLst>
          </p:cNvPr>
          <p:cNvSpPr>
            <a:spLocks noGrp="1"/>
          </p:cNvSpPr>
          <p:nvPr>
            <p:ph type="title"/>
          </p:nvPr>
        </p:nvSpPr>
        <p:spPr>
          <a:xfrm>
            <a:off x="1704848" y="1133856"/>
            <a:ext cx="6732588" cy="708025"/>
          </a:xfrm>
        </p:spPr>
        <p:txBody>
          <a:bodyPr/>
          <a:lstStyle/>
          <a:p>
            <a:r>
              <a:rPr lang="en-US" dirty="0"/>
              <a:t>Rapid Onset</a:t>
            </a:r>
            <a:br>
              <a:rPr lang="en-US" dirty="0"/>
            </a:br>
            <a:endParaRPr lang="en-US" dirty="0"/>
          </a:p>
        </p:txBody>
      </p:sp>
      <p:sp>
        <p:nvSpPr>
          <p:cNvPr id="3" name="Content Placeholder 2">
            <a:extLst>
              <a:ext uri="{FF2B5EF4-FFF2-40B4-BE49-F238E27FC236}">
                <a16:creationId xmlns:a16="http://schemas.microsoft.com/office/drawing/2014/main" id="{467A3033-87E2-4519-9673-737A2D2174B3}"/>
              </a:ext>
            </a:extLst>
          </p:cNvPr>
          <p:cNvSpPr>
            <a:spLocks noGrp="1"/>
          </p:cNvSpPr>
          <p:nvPr>
            <p:ph idx="1"/>
          </p:nvPr>
        </p:nvSpPr>
        <p:spPr>
          <a:xfrm>
            <a:off x="467296" y="1729581"/>
            <a:ext cx="7460551" cy="3398837"/>
          </a:xfrm>
        </p:spPr>
        <p:txBody>
          <a:bodyPr/>
          <a:lstStyle/>
          <a:p>
            <a:r>
              <a:rPr lang="en-US" b="0" dirty="0"/>
              <a:t>Heat illness can develop very rapidly and is not always obvious before it becomes life-threatening. During </a:t>
            </a:r>
            <a:r>
              <a:rPr lang="en-US" b="0" dirty="0">
                <a:hlinkClick r:id="rId2"/>
              </a:rPr>
              <a:t>high heat</a:t>
            </a:r>
            <a:r>
              <a:rPr lang="en-US" b="0" dirty="0"/>
              <a:t>, heat illness can develop faster and even employees who have been doing their job for sometime are a risk.</a:t>
            </a:r>
          </a:p>
          <a:p>
            <a:r>
              <a:rPr lang="en-US" b="0" dirty="0"/>
              <a:t>Employees should be encouraged to never to discount any discomfort or symptoms they are experiencing when working in heat, after work or before the next workday. Heat illness symptoms can occur even after work has stopped. They should immediately report any problems they are experiencing to a supervisor and coworker, supervisor or CSS and seek prompt medical attention. </a:t>
            </a:r>
          </a:p>
          <a:p>
            <a:r>
              <a:rPr lang="en-US" b="0" dirty="0"/>
              <a:t>Heatstroke is usually fatal unless emergency medical treatment is provided promptly.</a:t>
            </a:r>
          </a:p>
        </p:txBody>
      </p:sp>
    </p:spTree>
    <p:extLst>
      <p:ext uri="{BB962C8B-B14F-4D97-AF65-F5344CB8AC3E}">
        <p14:creationId xmlns:p14="http://schemas.microsoft.com/office/powerpoint/2010/main" val="1756165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Supervisors – Heat Stress Monitoring Tool</a:t>
            </a:r>
          </a:p>
        </p:txBody>
      </p:sp>
      <p:sp>
        <p:nvSpPr>
          <p:cNvPr id="3" name="Content Placeholder 2"/>
          <p:cNvSpPr>
            <a:spLocks noGrp="1"/>
          </p:cNvSpPr>
          <p:nvPr>
            <p:ph sz="half" idx="1"/>
          </p:nvPr>
        </p:nvSpPr>
        <p:spPr>
          <a:xfrm>
            <a:off x="239712" y="2164536"/>
            <a:ext cx="4880928" cy="3398837"/>
          </a:xfrm>
        </p:spPr>
        <p:txBody>
          <a:bodyPr/>
          <a:lstStyle/>
          <a:p>
            <a:pPr marL="0" indent="0">
              <a:buNone/>
            </a:pPr>
            <a:r>
              <a:rPr lang="en-US" sz="2000" b="0" dirty="0"/>
              <a:t>Smart phone app for heat stress evaluation can be found at </a:t>
            </a:r>
            <a:r>
              <a:rPr lang="en-US" sz="2000" u="sng" dirty="0">
                <a:hlinkClick r:id="rId2"/>
              </a:rPr>
              <a:t>https://www.osha.gov/SLTC/heatillness/heat_index/heat_app.html</a:t>
            </a:r>
            <a:endParaRPr lang="en-US" sz="2000" u="sng" dirty="0"/>
          </a:p>
          <a:p>
            <a:pPr marL="0" indent="0">
              <a:buNone/>
            </a:pPr>
            <a:r>
              <a:rPr lang="en-US" sz="2000" b="0" dirty="0"/>
              <a:t>Application calculates a heat risk level and recommends certain precautions based on the risk.  It provides a forecasted daily high temperatures for your location.</a:t>
            </a:r>
          </a:p>
        </p:txBody>
      </p:sp>
      <p:pic>
        <p:nvPicPr>
          <p:cNvPr id="4" name="Picture 3"/>
          <p:cNvPicPr>
            <a:picLocks noChangeAspect="1"/>
          </p:cNvPicPr>
          <p:nvPr/>
        </p:nvPicPr>
        <p:blipFill>
          <a:blip r:embed="rId3"/>
          <a:stretch>
            <a:fillRect/>
          </a:stretch>
        </p:blipFill>
        <p:spPr>
          <a:xfrm>
            <a:off x="5653377" y="1506425"/>
            <a:ext cx="2694319" cy="4715058"/>
          </a:xfrm>
          <a:prstGeom prst="rect">
            <a:avLst/>
          </a:prstGeom>
        </p:spPr>
      </p:pic>
    </p:spTree>
    <p:extLst>
      <p:ext uri="{BB962C8B-B14F-4D97-AF65-F5344CB8AC3E}">
        <p14:creationId xmlns:p14="http://schemas.microsoft.com/office/powerpoint/2010/main" val="3951136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Supervisors – Weather Monitoring</a:t>
            </a:r>
          </a:p>
        </p:txBody>
      </p:sp>
      <p:pic>
        <p:nvPicPr>
          <p:cNvPr id="4" name="Content Placeholder 3"/>
          <p:cNvPicPr>
            <a:picLocks noGrp="1" noChangeAspect="1"/>
          </p:cNvPicPr>
          <p:nvPr>
            <p:ph sz="half" idx="1"/>
          </p:nvPr>
        </p:nvPicPr>
        <p:blipFill rotWithShape="1">
          <a:blip r:embed="rId2"/>
          <a:stretch/>
        </p:blipFill>
        <p:spPr>
          <a:xfrm>
            <a:off x="275269" y="4274572"/>
            <a:ext cx="3290887" cy="1851123"/>
          </a:xfrm>
          <a:prstGeom prst="rect">
            <a:avLst/>
          </a:prstGeom>
        </p:spPr>
      </p:pic>
      <p:sp>
        <p:nvSpPr>
          <p:cNvPr id="5" name="TextBox 4"/>
          <p:cNvSpPr txBox="1"/>
          <p:nvPr/>
        </p:nvSpPr>
        <p:spPr>
          <a:xfrm>
            <a:off x="275269" y="2093302"/>
            <a:ext cx="3895777" cy="1938992"/>
          </a:xfrm>
          <a:prstGeom prst="rect">
            <a:avLst/>
          </a:prstGeom>
          <a:noFill/>
        </p:spPr>
        <p:txBody>
          <a:bodyPr wrap="square" rtlCol="0">
            <a:spAutoFit/>
          </a:bodyPr>
          <a:lstStyle/>
          <a:p>
            <a:r>
              <a:rPr lang="en-US" dirty="0">
                <a:latin typeface="+mn-lt"/>
              </a:rPr>
              <a:t>Monitor the weather forecast and implement previously discussed procedures when temperatures are predicted to exceed 95 degrees. </a:t>
            </a:r>
          </a:p>
        </p:txBody>
      </p:sp>
      <p:pic>
        <p:nvPicPr>
          <p:cNvPr id="6" name="Picture 5"/>
          <p:cNvPicPr>
            <a:picLocks noChangeAspect="1"/>
          </p:cNvPicPr>
          <p:nvPr/>
        </p:nvPicPr>
        <p:blipFill>
          <a:blip r:embed="rId3"/>
          <a:stretch>
            <a:fillRect/>
          </a:stretch>
        </p:blipFill>
        <p:spPr>
          <a:xfrm>
            <a:off x="4572000" y="2944422"/>
            <a:ext cx="4225383" cy="3181273"/>
          </a:xfrm>
          <a:prstGeom prst="rect">
            <a:avLst/>
          </a:prstGeom>
        </p:spPr>
      </p:pic>
    </p:spTree>
    <p:extLst>
      <p:ext uri="{BB962C8B-B14F-4D97-AF65-F5344CB8AC3E}">
        <p14:creationId xmlns:p14="http://schemas.microsoft.com/office/powerpoint/2010/main" val="3399693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a:t>
            </a:r>
          </a:p>
        </p:txBody>
      </p:sp>
      <p:sp>
        <p:nvSpPr>
          <p:cNvPr id="3" name="Content Placeholder 2"/>
          <p:cNvSpPr>
            <a:spLocks noGrp="1"/>
          </p:cNvSpPr>
          <p:nvPr>
            <p:ph idx="1"/>
          </p:nvPr>
        </p:nvSpPr>
        <p:spPr>
          <a:xfrm>
            <a:off x="596348" y="2633663"/>
            <a:ext cx="7877727" cy="3398837"/>
          </a:xfrm>
        </p:spPr>
        <p:txBody>
          <a:bodyPr/>
          <a:lstStyle/>
          <a:p>
            <a:pPr marL="0" indent="0">
              <a:buNone/>
            </a:pPr>
            <a:r>
              <a:rPr lang="en-US" b="0" dirty="0"/>
              <a:t>If you have any questions regarding SCU’s requirements for implementing proper Heat Illness Prevention practices, please contact SCU EHS</a:t>
            </a:r>
          </a:p>
          <a:p>
            <a:pPr marL="0" indent="0">
              <a:buNone/>
            </a:pPr>
            <a:endParaRPr lang="en-US" b="0" dirty="0"/>
          </a:p>
          <a:p>
            <a:pPr marL="0" indent="0">
              <a:buNone/>
            </a:pPr>
            <a:r>
              <a:rPr lang="en-US" b="0" dirty="0">
                <a:hlinkClick r:id="rId2"/>
              </a:rPr>
              <a:t>www.scu.edu/ehs</a:t>
            </a:r>
            <a:endParaRPr lang="en-US" b="0" dirty="0"/>
          </a:p>
          <a:p>
            <a:pPr marL="0" indent="0">
              <a:buNone/>
            </a:pPr>
            <a:endParaRPr lang="en-US" b="0" dirty="0"/>
          </a:p>
        </p:txBody>
      </p:sp>
      <p:pic>
        <p:nvPicPr>
          <p:cNvPr id="4" name="Picture 3">
            <a:extLst>
              <a:ext uri="{FF2B5EF4-FFF2-40B4-BE49-F238E27FC236}">
                <a16:creationId xmlns:a16="http://schemas.microsoft.com/office/drawing/2014/main" id="{51FEC034-5C58-4650-8C5F-C5A6F2C9FE7B}"/>
              </a:ext>
            </a:extLst>
          </p:cNvPr>
          <p:cNvPicPr>
            <a:picLocks noChangeAspect="1"/>
          </p:cNvPicPr>
          <p:nvPr/>
        </p:nvPicPr>
        <p:blipFill>
          <a:blip r:embed="rId3"/>
          <a:stretch>
            <a:fillRect/>
          </a:stretch>
        </p:blipFill>
        <p:spPr>
          <a:xfrm>
            <a:off x="6437269" y="4498775"/>
            <a:ext cx="2469094" cy="1682642"/>
          </a:xfrm>
          <a:prstGeom prst="rect">
            <a:avLst/>
          </a:prstGeom>
        </p:spPr>
      </p:pic>
    </p:spTree>
    <p:extLst>
      <p:ext uri="{BB962C8B-B14F-4D97-AF65-F5344CB8AC3E}">
        <p14:creationId xmlns:p14="http://schemas.microsoft.com/office/powerpoint/2010/main" val="3708093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741487" y="1216152"/>
            <a:ext cx="6732588" cy="708025"/>
          </a:xfrm>
        </p:spPr>
        <p:txBody>
          <a:bodyPr>
            <a:normAutofit fontScale="90000"/>
          </a:bodyPr>
          <a:lstStyle/>
          <a:p>
            <a:pPr>
              <a:lnSpc>
                <a:spcPct val="85000"/>
              </a:lnSpc>
            </a:pPr>
            <a:r>
              <a:rPr lang="en-US" sz="2800" dirty="0"/>
              <a:t>Section 1: Heat Illness</a:t>
            </a:r>
            <a:br>
              <a:rPr lang="en-US" sz="2800" dirty="0"/>
            </a:br>
            <a:endParaRPr lang="en-US" sz="2800" dirty="0"/>
          </a:p>
        </p:txBody>
      </p:sp>
      <p:sp>
        <p:nvSpPr>
          <p:cNvPr id="7171" name="Subtitle 2"/>
          <p:cNvSpPr>
            <a:spLocks noGrp="1"/>
          </p:cNvSpPr>
          <p:nvPr>
            <p:ph idx="1"/>
          </p:nvPr>
        </p:nvSpPr>
        <p:spPr>
          <a:xfrm>
            <a:off x="1204119" y="2322767"/>
            <a:ext cx="6735762" cy="3398837"/>
          </a:xfrm>
        </p:spPr>
        <p:txBody>
          <a:bodyPr/>
          <a:lstStyle/>
          <a:p>
            <a:pPr>
              <a:buFont typeface="Arial" charset="0"/>
              <a:buChar char="•"/>
            </a:pPr>
            <a:r>
              <a:rPr lang="en-US" dirty="0"/>
              <a:t>How the Body Handles Heat</a:t>
            </a:r>
          </a:p>
          <a:p>
            <a:pPr>
              <a:buFont typeface="Arial" charset="0"/>
              <a:buChar char="•"/>
            </a:pPr>
            <a:r>
              <a:rPr lang="en-US" dirty="0"/>
              <a:t>Types of Heat Illness</a:t>
            </a:r>
          </a:p>
          <a:p>
            <a:pPr>
              <a:buFont typeface="Arial" charset="0"/>
              <a:buChar char="•"/>
            </a:pPr>
            <a:r>
              <a:rPr lang="en-US" dirty="0"/>
              <a:t>Risk Factors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950720" y="362155"/>
            <a:ext cx="8229600" cy="1143000"/>
          </a:xfrm>
        </p:spPr>
        <p:txBody>
          <a:bodyPr/>
          <a:lstStyle/>
          <a:p>
            <a:r>
              <a:rPr lang="en-US" dirty="0"/>
              <a:t>How the Body Handles Heat</a:t>
            </a:r>
          </a:p>
        </p:txBody>
      </p:sp>
      <p:sp>
        <p:nvSpPr>
          <p:cNvPr id="9219" name="Content Placeholder 3"/>
          <p:cNvSpPr>
            <a:spLocks noGrp="1"/>
          </p:cNvSpPr>
          <p:nvPr>
            <p:ph sz="half" idx="2"/>
          </p:nvPr>
        </p:nvSpPr>
        <p:spPr>
          <a:xfrm>
            <a:off x="470852" y="1595755"/>
            <a:ext cx="7799388" cy="961800"/>
          </a:xfrm>
        </p:spPr>
        <p:txBody>
          <a:bodyPr/>
          <a:lstStyle/>
          <a:p>
            <a:pPr marL="0" indent="0">
              <a:buNone/>
            </a:pPr>
            <a:r>
              <a:rPr lang="en-US" sz="2000" b="0" dirty="0"/>
              <a:t>In order to maintain a constant temperature in warm environments, the human body rids itself of excess heat by circulating blood to the skin and through sweating.</a:t>
            </a:r>
          </a:p>
          <a:p>
            <a:endParaRPr lang="en-US" sz="2000" b="0" u="sng" dirty="0">
              <a:hlinkClick r:id="rId2" action="ppaction://hlinkfile"/>
            </a:endParaRPr>
          </a:p>
        </p:txBody>
      </p:sp>
      <p:pic>
        <p:nvPicPr>
          <p:cNvPr id="3" name="Picture 2"/>
          <p:cNvPicPr>
            <a:picLocks noChangeAspect="1"/>
          </p:cNvPicPr>
          <p:nvPr/>
        </p:nvPicPr>
        <p:blipFill>
          <a:blip r:embed="rId3"/>
          <a:stretch>
            <a:fillRect/>
          </a:stretch>
        </p:blipFill>
        <p:spPr>
          <a:xfrm>
            <a:off x="5188902" y="3373801"/>
            <a:ext cx="3419475" cy="2352675"/>
          </a:xfrm>
          <a:prstGeom prst="rect">
            <a:avLst/>
          </a:prstGeom>
        </p:spPr>
      </p:pic>
      <p:pic>
        <p:nvPicPr>
          <p:cNvPr id="8" name="Picture 7">
            <a:extLst>
              <a:ext uri="{FF2B5EF4-FFF2-40B4-BE49-F238E27FC236}">
                <a16:creationId xmlns:a16="http://schemas.microsoft.com/office/drawing/2014/main" id="{E99024B3-4EAE-4A5B-9B36-70F1CF713993}"/>
              </a:ext>
            </a:extLst>
          </p:cNvPr>
          <p:cNvPicPr>
            <a:picLocks noChangeAspect="1"/>
          </p:cNvPicPr>
          <p:nvPr/>
        </p:nvPicPr>
        <p:blipFill>
          <a:blip r:embed="rId4"/>
          <a:stretch>
            <a:fillRect/>
          </a:stretch>
        </p:blipFill>
        <p:spPr>
          <a:xfrm>
            <a:off x="1663216" y="2557555"/>
            <a:ext cx="2564550" cy="37050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520" y="949960"/>
            <a:ext cx="6732588" cy="708025"/>
          </a:xfrm>
        </p:spPr>
        <p:txBody>
          <a:bodyPr/>
          <a:lstStyle/>
          <a:p>
            <a:r>
              <a:rPr lang="en-US" dirty="0"/>
              <a:t>Acclimatization to Heat</a:t>
            </a:r>
          </a:p>
        </p:txBody>
      </p:sp>
      <p:sp>
        <p:nvSpPr>
          <p:cNvPr id="3" name="Content Placeholder 2"/>
          <p:cNvSpPr>
            <a:spLocks noGrp="1"/>
          </p:cNvSpPr>
          <p:nvPr>
            <p:ph idx="1"/>
          </p:nvPr>
        </p:nvSpPr>
        <p:spPr>
          <a:xfrm>
            <a:off x="621792" y="2003743"/>
            <a:ext cx="7744968" cy="3398837"/>
          </a:xfrm>
        </p:spPr>
        <p:txBody>
          <a:bodyPr/>
          <a:lstStyle/>
          <a:p>
            <a:pPr marL="0" indent="0">
              <a:buNone/>
            </a:pPr>
            <a:r>
              <a:rPr lang="en-US" sz="2000" b="0" dirty="0">
                <a:solidFill>
                  <a:schemeClr val="tx1"/>
                </a:solidFill>
              </a:rPr>
              <a:t>A temporary adaptation of the body to work in the heat that occurs gradually when a person is exposed to heat.</a:t>
            </a:r>
          </a:p>
          <a:p>
            <a:pPr marL="0" indent="0">
              <a:buNone/>
            </a:pPr>
            <a:endParaRPr lang="en-US" sz="2000" b="0" dirty="0">
              <a:solidFill>
                <a:schemeClr val="tx1"/>
              </a:solidFill>
            </a:endParaRPr>
          </a:p>
          <a:p>
            <a:pPr marL="0" indent="0">
              <a:buNone/>
            </a:pPr>
            <a:r>
              <a:rPr lang="en-US" sz="2000" b="0" dirty="0">
                <a:solidFill>
                  <a:schemeClr val="tx1"/>
                </a:solidFill>
              </a:rPr>
              <a:t>Acclimatization peaks in most people within four to fourteen days of regular work for at least two hours per day in the heat.</a:t>
            </a:r>
          </a:p>
          <a:p>
            <a:pPr marL="0" indent="0">
              <a:buNone/>
            </a:pPr>
            <a:endParaRPr lang="en-US" sz="2000" b="0" dirty="0">
              <a:solidFill>
                <a:schemeClr val="tx1"/>
              </a:solidFill>
            </a:endParaRPr>
          </a:p>
          <a:p>
            <a:pPr marL="0" indent="0">
              <a:buNone/>
            </a:pPr>
            <a:r>
              <a:rPr lang="en-US" sz="2000" b="0" dirty="0">
                <a:solidFill>
                  <a:schemeClr val="tx1"/>
                </a:solidFill>
              </a:rPr>
              <a:t>Supervisors will closely monitor new employees that may not be accustomed to working in warm environments.</a:t>
            </a:r>
          </a:p>
          <a:p>
            <a:pPr marL="0" indent="0">
              <a:buNone/>
            </a:pPr>
            <a:endParaRPr lang="en-US" sz="2000" b="0" dirty="0"/>
          </a:p>
          <a:p>
            <a:pPr marL="0" indent="0">
              <a:buNone/>
            </a:pPr>
            <a:r>
              <a:rPr lang="en-US" sz="2000" b="0" dirty="0"/>
              <a:t>Performing physical work activities when risk factors for heat illness are present increases the internal heat the body produces.</a:t>
            </a:r>
            <a:endParaRPr lang="en-US" sz="1800" b="0" dirty="0">
              <a:solidFill>
                <a:schemeClr val="tx1"/>
              </a:solidFill>
            </a:endParaRPr>
          </a:p>
          <a:p>
            <a:pPr marL="0" indent="0">
              <a:buNone/>
            </a:pPr>
            <a:endParaRPr lang="en-US" sz="2000" b="0" dirty="0">
              <a:solidFill>
                <a:srgbClr val="000000"/>
              </a:solidFill>
            </a:endParaRPr>
          </a:p>
        </p:txBody>
      </p:sp>
    </p:spTree>
    <p:extLst>
      <p:ext uri="{BB962C8B-B14F-4D97-AF65-F5344CB8AC3E}">
        <p14:creationId xmlns:p14="http://schemas.microsoft.com/office/powerpoint/2010/main" val="3314148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0" y="1042416"/>
            <a:ext cx="6732588" cy="708025"/>
          </a:xfrm>
        </p:spPr>
        <p:txBody>
          <a:bodyPr/>
          <a:lstStyle/>
          <a:p>
            <a:r>
              <a:rPr lang="en-US" dirty="0"/>
              <a:t>High Temperature Environments</a:t>
            </a:r>
          </a:p>
        </p:txBody>
      </p:sp>
      <p:sp>
        <p:nvSpPr>
          <p:cNvPr id="3" name="Content Placeholder 2"/>
          <p:cNvSpPr>
            <a:spLocks noGrp="1"/>
          </p:cNvSpPr>
          <p:nvPr>
            <p:ph idx="1"/>
          </p:nvPr>
        </p:nvSpPr>
        <p:spPr>
          <a:xfrm>
            <a:off x="139129" y="1900688"/>
            <a:ext cx="4301330" cy="3398837"/>
          </a:xfrm>
        </p:spPr>
        <p:txBody>
          <a:bodyPr/>
          <a:lstStyle/>
          <a:p>
            <a:r>
              <a:rPr lang="en-US" sz="2000" b="0" dirty="0"/>
              <a:t>When the outside temperature nears normal human body temperature, the human body loses its ability to efficiently cool itself.  </a:t>
            </a:r>
          </a:p>
          <a:p>
            <a:r>
              <a:rPr lang="en-US" sz="2000" b="0" dirty="0"/>
              <a:t>Blood circulated to the skin cannot lose heat, and sweating may not occur in humid environments.</a:t>
            </a:r>
          </a:p>
          <a:p>
            <a:r>
              <a:rPr lang="en-US" sz="2000" b="0" dirty="0"/>
              <a:t>Loss of Heat Balance: Heat illness results when the body is out of heat balance. Heat balance means that the heat the body produces equals the heat it looses. </a:t>
            </a:r>
            <a:r>
              <a:rPr lang="en-US" sz="2000" dirty="0"/>
              <a:t>When the body is out of Heat balance it produces and retains more heat than it looses causing heat illness.</a:t>
            </a:r>
          </a:p>
          <a:p>
            <a:endParaRPr lang="en-US" sz="2000" b="0" dirty="0"/>
          </a:p>
          <a:p>
            <a:endParaRPr lang="en-US" sz="2000" b="0" dirty="0"/>
          </a:p>
        </p:txBody>
      </p:sp>
      <p:pic>
        <p:nvPicPr>
          <p:cNvPr id="5" name="Picture 4"/>
          <p:cNvPicPr>
            <a:picLocks noChangeAspect="1"/>
          </p:cNvPicPr>
          <p:nvPr/>
        </p:nvPicPr>
        <p:blipFill>
          <a:blip r:embed="rId2"/>
          <a:stretch>
            <a:fillRect/>
          </a:stretch>
        </p:blipFill>
        <p:spPr>
          <a:xfrm>
            <a:off x="4703542" y="2057591"/>
            <a:ext cx="4066633" cy="3085032"/>
          </a:xfrm>
          <a:prstGeom prst="rect">
            <a:avLst/>
          </a:prstGeom>
        </p:spPr>
      </p:pic>
    </p:spTree>
    <p:extLst>
      <p:ext uri="{BB962C8B-B14F-4D97-AF65-F5344CB8AC3E}">
        <p14:creationId xmlns:p14="http://schemas.microsoft.com/office/powerpoint/2010/main" val="1545141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579438"/>
            <a:ext cx="8229600" cy="1143000"/>
          </a:xfrm>
        </p:spPr>
        <p:txBody>
          <a:bodyPr/>
          <a:lstStyle/>
          <a:p>
            <a:r>
              <a:rPr lang="en-US" dirty="0"/>
              <a:t>Excess Core Body Heat</a:t>
            </a:r>
          </a:p>
        </p:txBody>
      </p:sp>
      <p:sp>
        <p:nvSpPr>
          <p:cNvPr id="3" name="Content Placeholder 2"/>
          <p:cNvSpPr>
            <a:spLocks noGrp="1"/>
          </p:cNvSpPr>
          <p:nvPr>
            <p:ph sz="half" idx="2"/>
          </p:nvPr>
        </p:nvSpPr>
        <p:spPr>
          <a:xfrm>
            <a:off x="182880" y="1961515"/>
            <a:ext cx="4314508" cy="3951288"/>
          </a:xfrm>
        </p:spPr>
        <p:txBody>
          <a:bodyPr/>
          <a:lstStyle/>
          <a:p>
            <a:r>
              <a:rPr lang="en-US" sz="2000" b="0" dirty="0"/>
              <a:t>If the body cannot get rid of excess heat, it will store it. </a:t>
            </a:r>
          </a:p>
          <a:p>
            <a:r>
              <a:rPr lang="en-US" sz="2000" b="0" dirty="0"/>
              <a:t>When this happens, the body's core temperature rises and the heart rate increases.  As the body continues to store heat, the person begins to lose concentration and has difficulty focusing on a task, may become irritable or sick, and often loses the desire to drink. </a:t>
            </a:r>
          </a:p>
          <a:p>
            <a:r>
              <a:rPr lang="en-US" sz="2000" b="0" dirty="0"/>
              <a:t>The next stage is most often fainting and even death if the person is not cooled down.</a:t>
            </a:r>
          </a:p>
        </p:txBody>
      </p:sp>
      <p:pic>
        <p:nvPicPr>
          <p:cNvPr id="4" name="Picture 3"/>
          <p:cNvPicPr>
            <a:picLocks noChangeAspect="1"/>
          </p:cNvPicPr>
          <p:nvPr/>
        </p:nvPicPr>
        <p:blipFill>
          <a:blip r:embed="rId2"/>
          <a:stretch>
            <a:fillRect/>
          </a:stretch>
        </p:blipFill>
        <p:spPr>
          <a:xfrm>
            <a:off x="4828032" y="2814637"/>
            <a:ext cx="4041603" cy="1751361"/>
          </a:xfrm>
          <a:prstGeom prst="rect">
            <a:avLst/>
          </a:prstGeom>
        </p:spPr>
      </p:pic>
    </p:spTree>
    <p:extLst>
      <p:ext uri="{BB962C8B-B14F-4D97-AF65-F5344CB8AC3E}">
        <p14:creationId xmlns:p14="http://schemas.microsoft.com/office/powerpoint/2010/main" val="974802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676400" y="919480"/>
            <a:ext cx="6732588" cy="708025"/>
          </a:xfrm>
        </p:spPr>
        <p:txBody>
          <a:bodyPr/>
          <a:lstStyle/>
          <a:p>
            <a:r>
              <a:rPr lang="en-US" dirty="0"/>
              <a:t>Types of Heat Illness – Heat Stroke</a:t>
            </a:r>
          </a:p>
        </p:txBody>
      </p:sp>
      <p:sp>
        <p:nvSpPr>
          <p:cNvPr id="2" name="Content Placeholder 1"/>
          <p:cNvSpPr>
            <a:spLocks noGrp="1"/>
          </p:cNvSpPr>
          <p:nvPr>
            <p:ph idx="1"/>
          </p:nvPr>
        </p:nvSpPr>
        <p:spPr>
          <a:xfrm>
            <a:off x="252704" y="1627505"/>
            <a:ext cx="5335296" cy="4102100"/>
          </a:xfrm>
        </p:spPr>
        <p:txBody>
          <a:bodyPr/>
          <a:lstStyle/>
          <a:p>
            <a:pPr marL="0" indent="0">
              <a:buNone/>
            </a:pPr>
            <a:r>
              <a:rPr lang="en-US" dirty="0"/>
              <a:t>Heat Stroke</a:t>
            </a:r>
            <a:endParaRPr lang="en-US" b="0" dirty="0"/>
          </a:p>
          <a:p>
            <a:r>
              <a:rPr lang="en-US" b="0" dirty="0"/>
              <a:t>Most serious form of heat illness</a:t>
            </a:r>
          </a:p>
          <a:p>
            <a:r>
              <a:rPr lang="en-US" b="0" dirty="0"/>
              <a:t>Results from body being unable to control internal temperature</a:t>
            </a:r>
          </a:p>
          <a:p>
            <a:r>
              <a:rPr lang="en-US" b="0" dirty="0"/>
              <a:t>Symptoms:</a:t>
            </a:r>
          </a:p>
          <a:p>
            <a:pPr lvl="1"/>
            <a:r>
              <a:rPr lang="en-US" dirty="0">
                <a:solidFill>
                  <a:srgbClr val="000000"/>
                </a:solidFill>
              </a:rPr>
              <a:t>Hot body temperature (over 103 degrees F)</a:t>
            </a:r>
          </a:p>
          <a:p>
            <a:pPr lvl="1"/>
            <a:r>
              <a:rPr lang="en-US" dirty="0">
                <a:solidFill>
                  <a:srgbClr val="000000"/>
                </a:solidFill>
              </a:rPr>
              <a:t>Red, hot and dry skin</a:t>
            </a:r>
          </a:p>
          <a:p>
            <a:pPr lvl="1"/>
            <a:r>
              <a:rPr lang="en-US" dirty="0">
                <a:solidFill>
                  <a:srgbClr val="000000"/>
                </a:solidFill>
              </a:rPr>
              <a:t>Rapid, strong pulse</a:t>
            </a:r>
          </a:p>
          <a:p>
            <a:pPr lvl="1"/>
            <a:r>
              <a:rPr lang="en-US" dirty="0">
                <a:solidFill>
                  <a:srgbClr val="000000"/>
                </a:solidFill>
              </a:rPr>
              <a:t>Dizziness</a:t>
            </a:r>
          </a:p>
          <a:p>
            <a:pPr lvl="1"/>
            <a:r>
              <a:rPr lang="en-US" dirty="0">
                <a:solidFill>
                  <a:srgbClr val="000000"/>
                </a:solidFill>
              </a:rPr>
              <a:t>Nausea</a:t>
            </a:r>
          </a:p>
          <a:p>
            <a:pPr lvl="1"/>
            <a:r>
              <a:rPr lang="en-US" dirty="0">
                <a:solidFill>
                  <a:srgbClr val="000000"/>
                </a:solidFill>
              </a:rPr>
              <a:t>Confusion</a:t>
            </a:r>
          </a:p>
          <a:p>
            <a:pPr lvl="1"/>
            <a:r>
              <a:rPr lang="en-US" dirty="0">
                <a:solidFill>
                  <a:srgbClr val="000000"/>
                </a:solidFill>
              </a:rPr>
              <a:t>Unconsciousness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0" y="1859281"/>
            <a:ext cx="3374416" cy="1900921"/>
          </a:xfrm>
          <a:prstGeom prst="rect">
            <a:avLst/>
          </a:prstGeom>
        </p:spPr>
      </p:pic>
    </p:spTree>
    <p:extLst>
      <p:ext uri="{BB962C8B-B14F-4D97-AF65-F5344CB8AC3E}">
        <p14:creationId xmlns:p14="http://schemas.microsoft.com/office/powerpoint/2010/main" val="355515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161" y="1045694"/>
            <a:ext cx="6732588" cy="708025"/>
          </a:xfrm>
        </p:spPr>
        <p:txBody>
          <a:bodyPr/>
          <a:lstStyle/>
          <a:p>
            <a:r>
              <a:rPr lang="en-US" dirty="0"/>
              <a:t>What are the signs of Heat Stroke?</a:t>
            </a:r>
          </a:p>
        </p:txBody>
      </p:sp>
      <p:sp>
        <p:nvSpPr>
          <p:cNvPr id="3" name="Content Placeholder 2"/>
          <p:cNvSpPr>
            <a:spLocks noGrp="1"/>
          </p:cNvSpPr>
          <p:nvPr>
            <p:ph idx="1"/>
          </p:nvPr>
        </p:nvSpPr>
        <p:spPr>
          <a:xfrm>
            <a:off x="397193" y="2186623"/>
            <a:ext cx="4467415" cy="3398837"/>
          </a:xfrm>
        </p:spPr>
        <p:txBody>
          <a:bodyPr/>
          <a:lstStyle/>
          <a:p>
            <a:r>
              <a:rPr lang="en-US" dirty="0"/>
              <a:t>May be confused</a:t>
            </a:r>
          </a:p>
          <a:p>
            <a:r>
              <a:rPr lang="en-US" dirty="0"/>
              <a:t>May be unable to think clearly</a:t>
            </a:r>
          </a:p>
          <a:p>
            <a:r>
              <a:rPr lang="en-US" dirty="0"/>
              <a:t>May pass out</a:t>
            </a:r>
          </a:p>
          <a:p>
            <a:r>
              <a:rPr lang="en-US" dirty="0"/>
              <a:t>May collapse</a:t>
            </a:r>
          </a:p>
          <a:p>
            <a:r>
              <a:rPr lang="en-US" dirty="0"/>
              <a:t>May have seizures (fits)</a:t>
            </a:r>
          </a:p>
          <a:p>
            <a:r>
              <a:rPr lang="en-US" dirty="0"/>
              <a:t>May stop sweating.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608" y="1874521"/>
            <a:ext cx="3580588" cy="3580588"/>
          </a:xfrm>
          <a:prstGeom prst="rect">
            <a:avLst/>
          </a:prstGeom>
        </p:spPr>
      </p:pic>
    </p:spTree>
    <p:extLst>
      <p:ext uri="{BB962C8B-B14F-4D97-AF65-F5344CB8AC3E}">
        <p14:creationId xmlns:p14="http://schemas.microsoft.com/office/powerpoint/2010/main" val="1737510274"/>
      </p:ext>
    </p:extLst>
  </p:cSld>
  <p:clrMapOvr>
    <a:masterClrMapping/>
  </p:clrMapOvr>
</p:sld>
</file>

<file path=ppt/theme/theme1.xml><?xml version="1.0" encoding="utf-8"?>
<a:theme xmlns:a="http://schemas.openxmlformats.org/drawingml/2006/main" name="SCU Theme">
  <a:themeElements>
    <a:clrScheme name="">
      <a:dk1>
        <a:srgbClr val="414141"/>
      </a:dk1>
      <a:lt1>
        <a:srgbClr val="FFFFFF"/>
      </a:lt1>
      <a:dk2>
        <a:srgbClr val="A80C36"/>
      </a:dk2>
      <a:lt2>
        <a:srgbClr val="F0AA24"/>
      </a:lt2>
      <a:accent1>
        <a:srgbClr val="F37421"/>
      </a:accent1>
      <a:accent2>
        <a:srgbClr val="8BAEA2"/>
      </a:accent2>
      <a:accent3>
        <a:srgbClr val="FFFFFF"/>
      </a:accent3>
      <a:accent4>
        <a:srgbClr val="363636"/>
      </a:accent4>
      <a:accent5>
        <a:srgbClr val="F8BCAB"/>
      </a:accent5>
      <a:accent6>
        <a:srgbClr val="7D9D92"/>
      </a:accent6>
      <a:hlink>
        <a:srgbClr val="A80C36"/>
      </a:hlink>
      <a:folHlink>
        <a:srgbClr val="737A35"/>
      </a:folHlink>
    </a:clrScheme>
    <a:fontScheme name="blueppt_v2a">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amma/>
                <a:tint val="80000"/>
                <a:invGamma/>
              </a:schemeClr>
            </a:gs>
            <a:gs pos="100000">
              <a:schemeClr val="accent1"/>
            </a:gs>
          </a:gsLst>
          <a:lin ang="189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chemeClr val="accent1">
                <a:gamma/>
                <a:tint val="80000"/>
                <a:invGamma/>
              </a:schemeClr>
            </a:gs>
            <a:gs pos="100000">
              <a:schemeClr val="accent1"/>
            </a:gs>
          </a:gsLst>
          <a:lin ang="189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eppt_v2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ueppt_v2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eppt_v2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eppt_v2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eppt_v2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eppt_v2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ueppt_v2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ueppt_v2a 8">
        <a:dk1>
          <a:srgbClr val="414141"/>
        </a:dk1>
        <a:lt1>
          <a:srgbClr val="FFFFFF"/>
        </a:lt1>
        <a:dk2>
          <a:srgbClr val="892134"/>
        </a:dk2>
        <a:lt2>
          <a:srgbClr val="F0AA24"/>
        </a:lt2>
        <a:accent1>
          <a:srgbClr val="002F5D"/>
        </a:accent1>
        <a:accent2>
          <a:srgbClr val="508E98"/>
        </a:accent2>
        <a:accent3>
          <a:srgbClr val="FFFFFF"/>
        </a:accent3>
        <a:accent4>
          <a:srgbClr val="363636"/>
        </a:accent4>
        <a:accent5>
          <a:srgbClr val="AAADB6"/>
        </a:accent5>
        <a:accent6>
          <a:srgbClr val="488089"/>
        </a:accent6>
        <a:hlink>
          <a:srgbClr val="704265"/>
        </a:hlink>
        <a:folHlink>
          <a:srgbClr val="A9AB8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414141"/>
    </a:dk1>
    <a:lt1>
      <a:srgbClr val="FFFFFF"/>
    </a:lt1>
    <a:dk2>
      <a:srgbClr val="A80C36"/>
    </a:dk2>
    <a:lt2>
      <a:srgbClr val="F0AA24"/>
    </a:lt2>
    <a:accent1>
      <a:srgbClr val="F37421"/>
    </a:accent1>
    <a:accent2>
      <a:srgbClr val="8BAEA2"/>
    </a:accent2>
    <a:accent3>
      <a:srgbClr val="FFFFFF"/>
    </a:accent3>
    <a:accent4>
      <a:srgbClr val="363636"/>
    </a:accent4>
    <a:accent5>
      <a:srgbClr val="F8BCAB"/>
    </a:accent5>
    <a:accent6>
      <a:srgbClr val="7D9D92"/>
    </a:accent6>
    <a:hlink>
      <a:srgbClr val="A80C36"/>
    </a:hlink>
    <a:folHlink>
      <a:srgbClr val="737A35"/>
    </a:folHlink>
  </a:clrScheme>
</a:themeOverride>
</file>

<file path=ppt/theme/themeOverride2.xml><?xml version="1.0" encoding="utf-8"?>
<a:themeOverride xmlns:a="http://schemas.openxmlformats.org/drawingml/2006/main">
  <a:clrScheme name="">
    <a:dk1>
      <a:srgbClr val="414141"/>
    </a:dk1>
    <a:lt1>
      <a:srgbClr val="FFFFFF"/>
    </a:lt1>
    <a:dk2>
      <a:srgbClr val="A80C36"/>
    </a:dk2>
    <a:lt2>
      <a:srgbClr val="F0AA24"/>
    </a:lt2>
    <a:accent1>
      <a:srgbClr val="F37421"/>
    </a:accent1>
    <a:accent2>
      <a:srgbClr val="8BAEA2"/>
    </a:accent2>
    <a:accent3>
      <a:srgbClr val="FFFFFF"/>
    </a:accent3>
    <a:accent4>
      <a:srgbClr val="363636"/>
    </a:accent4>
    <a:accent5>
      <a:srgbClr val="F8BCAB"/>
    </a:accent5>
    <a:accent6>
      <a:srgbClr val="7D9D92"/>
    </a:accent6>
    <a:hlink>
      <a:srgbClr val="A80C36"/>
    </a:hlink>
    <a:folHlink>
      <a:srgbClr val="737A35"/>
    </a:folHlink>
  </a:clrScheme>
</a:themeOverride>
</file>

<file path=docProps/app.xml><?xml version="1.0" encoding="utf-8"?>
<Properties xmlns="http://schemas.openxmlformats.org/officeDocument/2006/extended-properties" xmlns:vt="http://schemas.openxmlformats.org/officeDocument/2006/docPropsVTypes">
  <Template>blueppt_v2a</Template>
  <TotalTime>0</TotalTime>
  <Words>1161</Words>
  <Application>Microsoft Office PowerPoint</Application>
  <PresentationFormat>On-screen Show (4:3)</PresentationFormat>
  <Paragraphs>138</Paragraphs>
  <Slides>24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Narrow</vt:lpstr>
      <vt:lpstr>Calibri</vt:lpstr>
      <vt:lpstr>Times New Roman</vt:lpstr>
      <vt:lpstr>Webdings</vt:lpstr>
      <vt:lpstr>Wingdings 2</vt:lpstr>
      <vt:lpstr>SCU Theme</vt:lpstr>
      <vt:lpstr>Heat Illness  Prevention Training  </vt:lpstr>
      <vt:lpstr>SCU Heat Illness Prevention Training</vt:lpstr>
      <vt:lpstr>Section 1: Heat Illness </vt:lpstr>
      <vt:lpstr>How the Body Handles Heat</vt:lpstr>
      <vt:lpstr>Acclimatization to Heat</vt:lpstr>
      <vt:lpstr>High Temperature Environments</vt:lpstr>
      <vt:lpstr>Excess Core Body Heat</vt:lpstr>
      <vt:lpstr>Types of Heat Illness – Heat Stroke</vt:lpstr>
      <vt:lpstr>What are the signs of Heat Stroke?</vt:lpstr>
      <vt:lpstr>Types of Heat Illness – Heat Exhaustion</vt:lpstr>
      <vt:lpstr>Types of Heat Illness – Heat Cramps</vt:lpstr>
      <vt:lpstr>Risk Factors</vt:lpstr>
      <vt:lpstr>Section 2: Heat Illness Prevention </vt:lpstr>
      <vt:lpstr>Water consumption</vt:lpstr>
      <vt:lpstr>Rest and Shade</vt:lpstr>
      <vt:lpstr>Section 3: Emergency Response </vt:lpstr>
      <vt:lpstr>Notification Procedures</vt:lpstr>
      <vt:lpstr>Interim Measures</vt:lpstr>
      <vt:lpstr>Interim Measures</vt:lpstr>
      <vt:lpstr>Supervisors – Hot Weather Procedures</vt:lpstr>
      <vt:lpstr>Rapid Onset </vt:lpstr>
      <vt:lpstr>Supervisors – Heat Stress Monitoring Tool</vt:lpstr>
      <vt:lpstr>Supervisors – Weather Monitoring</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2013-08-28T21:07:23Z</dcterms:created>
  <dcterms:modified xsi:type="dcterms:W3CDTF">2022-06-21T16:53:40Z</dcterms:modified>
</cp:coreProperties>
</file>